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8" r:id="rId7"/>
    <p:sldId id="269" r:id="rId8"/>
    <p:sldId id="270" r:id="rId9"/>
    <p:sldId id="267" r:id="rId10"/>
    <p:sldId id="261" r:id="rId11"/>
    <p:sldId id="262" r:id="rId12"/>
    <p:sldId id="263" r:id="rId13"/>
    <p:sldId id="271" r:id="rId14"/>
    <p:sldId id="264" r:id="rId15"/>
    <p:sldId id="265" r:id="rId16"/>
    <p:sldId id="266" r:id="rId17"/>
    <p:sldId id="272" r:id="rId18"/>
    <p:sldId id="273" r:id="rId19"/>
    <p:sldId id="274" r:id="rId20"/>
    <p:sldId id="279" r:id="rId21"/>
    <p:sldId id="275" r:id="rId22"/>
    <p:sldId id="277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87" autoAdjust="0"/>
    <p:restoredTop sz="86437" autoAdjust="0"/>
  </p:normalViewPr>
  <p:slideViewPr>
    <p:cSldViewPr snapToGrid="0">
      <p:cViewPr varScale="1">
        <p:scale>
          <a:sx n="100" d="100"/>
          <a:sy n="100" d="100"/>
        </p:scale>
        <p:origin x="-744" y="-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6264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Eco\Desktop\&#1043;&#1083;&#1072;&#1074;&#1072;%20&#1080;%20&#1079;&#1072;&#1084;&#1099;\2025%20&#1075;&#1086;&#1076;\&#1057;&#1086;&#1073;&#1088;&#1072;&#1085;&#1080;&#1077;%20&#1076;&#1077;&#1087;&#1091;&#1090;&#1072;&#1090;&#1086;&#1074;\&#1057;&#1086;&#1094;.-&#1069;&#1082;&#1086;&#1085;&#1086;&#1084;.&#1087;&#1088;&#1086;&#1075;&#1085;&#1086;&#1079;%202020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Eco\Desktop\&#1043;&#1083;&#1072;&#1074;&#1072;%20&#1080;%20&#1079;&#1072;&#1084;&#1099;\2025%20&#1075;&#1086;&#1076;\&#1057;&#1086;&#1073;&#1088;&#1072;&#1085;&#1080;&#1077;%20&#1076;&#1077;&#1087;&#1091;&#1090;&#1072;&#1090;&#1086;&#1074;\&#1057;&#1086;&#1094;.-&#1069;&#1082;&#1086;&#1085;&#1086;&#1084;.&#1087;&#1088;&#1086;&#1075;&#1085;&#1086;&#1079;%202020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Eco\Desktop\&#1043;&#1083;&#1072;&#1074;&#1072;%20&#1080;%20&#1079;&#1072;&#1084;&#1099;\2025%20&#1075;&#1086;&#1076;\&#1057;&#1086;&#1073;&#1088;&#1072;&#1085;&#1080;&#1077;%20&#1076;&#1077;&#1087;&#1091;&#1090;&#1072;&#1090;&#1086;&#1074;\&#1057;&#1086;&#1094;.-&#1069;&#1082;&#1086;&#1085;&#1086;&#1084;.&#1087;&#1088;&#1086;&#1075;&#1085;&#1086;&#1079;%202020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Eco\Desktop\&#1043;&#1083;&#1072;&#1074;&#1072;%20&#1080;%20&#1079;&#1072;&#1084;&#1099;\2025%20&#1075;&#1086;&#1076;\&#1057;&#1086;&#1073;&#1088;&#1072;&#1085;&#1080;&#1077;%20&#1076;&#1077;&#1087;&#1091;&#1090;&#1072;&#1090;&#1086;&#1074;\&#1057;&#1086;&#1094;.-&#1069;&#1082;&#1086;&#1085;&#1086;&#1084;.&#1087;&#1088;&#1086;&#1075;&#1085;&#1086;&#1079;%202020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 sz="1000">
                <a:latin typeface="Times New Roman" pitchFamily="18" charset="0"/>
                <a:cs typeface="Times New Roman" pitchFamily="18" charset="0"/>
              </a:defRPr>
            </a:pPr>
            <a:r>
              <a:rPr lang="ru-RU" sz="1000">
                <a:latin typeface="Times New Roman" pitchFamily="18" charset="0"/>
                <a:cs typeface="Times New Roman" pitchFamily="18" charset="0"/>
              </a:rPr>
              <a:t>Объем отгруженных товаров, млн.руб.</a:t>
            </a:r>
          </a:p>
        </c:rich>
      </c:tx>
      <c:layout/>
    </c:title>
    <c:view3D>
      <c:rotX val="10"/>
      <c:rotY val="30"/>
      <c:depthPercent val="100"/>
      <c:perspective val="0"/>
    </c:view3D>
    <c:plotArea>
      <c:layout>
        <c:manualLayout>
          <c:layoutTarget val="inner"/>
          <c:xMode val="edge"/>
          <c:yMode val="edge"/>
          <c:x val="5.8796296296296513E-2"/>
          <c:y val="0.16498240740740797"/>
          <c:w val="0.80009259259259369"/>
          <c:h val="0.46859567901234606"/>
        </c:manualLayout>
      </c:layout>
      <c:bar3DChart>
        <c:barDir val="col"/>
        <c:grouping val="standard"/>
        <c:ser>
          <c:idx val="0"/>
          <c:order val="0"/>
          <c:tx>
            <c:v>объем отгруженных товаров млн.руб.</c:v>
          </c:tx>
          <c:dLbls>
            <c:dLbl>
              <c:idx val="0"/>
              <c:layout>
                <c:manualLayout>
                  <c:x val="5.4092592592592727E-2"/>
                  <c:y val="-4.3117283950617417E-2"/>
                </c:manualLayout>
              </c:layout>
              <c:showVal val="1"/>
            </c:dLbl>
            <c:dLbl>
              <c:idx val="1"/>
              <c:layout>
                <c:manualLayout>
                  <c:x val="4.7037037037037231E-2"/>
                  <c:y val="-5.0956790123456878E-2"/>
                </c:manualLayout>
              </c:layout>
              <c:showVal val="1"/>
            </c:dLbl>
            <c:showVal val="1"/>
          </c:dLbls>
          <c:cat>
            <c:numRef>
              <c:f>'объем отгруж.товаров'!$A$2:$B$2</c:f>
              <c:numCache>
                <c:formatCode>General</c:formatCode>
                <c:ptCount val="2"/>
                <c:pt idx="0">
                  <c:v>2023</c:v>
                </c:pt>
                <c:pt idx="1">
                  <c:v>2024</c:v>
                </c:pt>
              </c:numCache>
            </c:numRef>
          </c:cat>
          <c:val>
            <c:numRef>
              <c:f>'объем отгруж.товаров'!$A$3:$B$3</c:f>
              <c:numCache>
                <c:formatCode>General</c:formatCode>
                <c:ptCount val="2"/>
                <c:pt idx="0">
                  <c:v>8084.3</c:v>
                </c:pt>
                <c:pt idx="1">
                  <c:v>8779.4</c:v>
                </c:pt>
              </c:numCache>
            </c:numRef>
          </c:val>
        </c:ser>
        <c:dLbls>
          <c:showVal val="1"/>
        </c:dLbls>
        <c:shape val="cylinder"/>
        <c:axId val="110145536"/>
        <c:axId val="110147072"/>
        <c:axId val="84006208"/>
      </c:bar3DChart>
      <c:catAx>
        <c:axId val="110145536"/>
        <c:scaling>
          <c:orientation val="minMax"/>
        </c:scaling>
        <c:axPos val="b"/>
        <c:numFmt formatCode="General" sourceLinked="1"/>
        <c:majorTickMark val="none"/>
        <c:tickLblPos val="nextTo"/>
        <c:crossAx val="110147072"/>
        <c:crosses val="autoZero"/>
        <c:auto val="1"/>
        <c:lblAlgn val="ctr"/>
        <c:lblOffset val="100"/>
      </c:catAx>
      <c:valAx>
        <c:axId val="110147072"/>
        <c:scaling>
          <c:orientation val="minMax"/>
        </c:scaling>
        <c:delete val="1"/>
        <c:axPos val="l"/>
        <c:numFmt formatCode="General" sourceLinked="1"/>
        <c:majorTickMark val="none"/>
        <c:tickLblPos val="nextTo"/>
        <c:crossAx val="110145536"/>
        <c:crosses val="autoZero"/>
        <c:crossBetween val="between"/>
      </c:valAx>
      <c:serAx>
        <c:axId val="84006208"/>
        <c:scaling>
          <c:orientation val="minMax"/>
        </c:scaling>
        <c:delete val="1"/>
        <c:axPos val="b"/>
        <c:tickLblPos val="nextTo"/>
        <c:crossAx val="110147072"/>
        <c:crosses val="autoZero"/>
      </c:serAx>
    </c:plotArea>
    <c:plotVisOnly val="1"/>
    <c:dispBlanksAs val="gap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7"/>
  <c:chart>
    <c:title>
      <c:tx>
        <c:rich>
          <a:bodyPr/>
          <a:lstStyle/>
          <a:p>
            <a:pPr>
              <a:defRPr sz="1400"/>
            </a:pPr>
            <a:r>
              <a:rPr lang="ru-RU" sz="1000"/>
              <a:t>Оборот</a:t>
            </a:r>
            <a:r>
              <a:rPr lang="ru-RU" sz="1000" baseline="0"/>
              <a:t> розничной торговли, млн.руб</a:t>
            </a:r>
            <a:r>
              <a:rPr lang="ru-RU" sz="1400" baseline="0"/>
              <a:t>.</a:t>
            </a:r>
            <a:endParaRPr lang="ru-RU" sz="1400"/>
          </a:p>
        </c:rich>
      </c:tx>
      <c:layout>
        <c:manualLayout>
          <c:xMode val="edge"/>
          <c:yMode val="edge"/>
          <c:x val="0.29415545954985778"/>
          <c:y val="0"/>
        </c:manualLayout>
      </c:layout>
      <c:overlay val="1"/>
    </c:title>
    <c:view3D>
      <c:rotX val="60"/>
      <c:rotY val="60"/>
      <c:rAngAx val="1"/>
    </c:view3D>
    <c:plotArea>
      <c:layout>
        <c:manualLayout>
          <c:layoutTarget val="inner"/>
          <c:xMode val="edge"/>
          <c:yMode val="edge"/>
          <c:x val="0.23229972359649767"/>
          <c:y val="0.13778966713804283"/>
          <c:w val="0.69852623510556755"/>
          <c:h val="0.60107297899362633"/>
        </c:manualLayout>
      </c:layout>
      <c:bar3DChart>
        <c:barDir val="col"/>
        <c:grouping val="clustered"/>
        <c:ser>
          <c:idx val="0"/>
          <c:order val="0"/>
          <c:tx>
            <c:v>Оборот розничной торговли, млн.рублей</c:v>
          </c:tx>
          <c:spPr>
            <a:solidFill>
              <a:schemeClr val="accent1"/>
            </a:solidFill>
          </c:spPr>
          <c:dLbls>
            <c:dLbl>
              <c:idx val="0"/>
              <c:layout>
                <c:manualLayout>
                  <c:x val="3.687315634218289E-2"/>
                  <c:y val="-8.8209391035703272E-2"/>
                </c:manualLayout>
              </c:layout>
              <c:showVal val="1"/>
            </c:dLbl>
            <c:dLbl>
              <c:idx val="1"/>
              <c:layout>
                <c:manualLayout>
                  <c:x val="1.9665683382497572E-2"/>
                  <c:y val="-0.1014407996910586"/>
                </c:manualLayout>
              </c:layout>
              <c:showVal val="1"/>
            </c:dLbl>
            <c:showVal val="1"/>
          </c:dLbls>
          <c:cat>
            <c:numRef>
              <c:f>'потребительский рынок'!$B$2:$B$3</c:f>
              <c:numCache>
                <c:formatCode>General</c:formatCode>
                <c:ptCount val="2"/>
                <c:pt idx="0">
                  <c:v>2023</c:v>
                </c:pt>
                <c:pt idx="1">
                  <c:v>2024</c:v>
                </c:pt>
              </c:numCache>
            </c:numRef>
          </c:cat>
          <c:val>
            <c:numRef>
              <c:f>'потребительский рынок'!$C$2:$C$3</c:f>
              <c:numCache>
                <c:formatCode>General</c:formatCode>
                <c:ptCount val="2"/>
                <c:pt idx="0">
                  <c:v>3185.5</c:v>
                </c:pt>
                <c:pt idx="1">
                  <c:v>3838.8</c:v>
                </c:pt>
              </c:numCache>
            </c:numRef>
          </c:val>
        </c:ser>
        <c:ser>
          <c:idx val="1"/>
          <c:order val="1"/>
          <c:tx>
            <c:v>в % соотношении к предыдущему году</c:v>
          </c:tx>
          <c:cat>
            <c:numRef>
              <c:f>'потребительский рынок'!$B$2:$B$3</c:f>
              <c:numCache>
                <c:formatCode>General</c:formatCode>
                <c:ptCount val="2"/>
                <c:pt idx="0">
                  <c:v>2023</c:v>
                </c:pt>
                <c:pt idx="1">
                  <c:v>2024</c:v>
                </c:pt>
              </c:numCache>
            </c:numRef>
          </c:cat>
          <c:val>
            <c:numRef>
              <c:f>'потребительский рынок'!$D$2:$D$3</c:f>
              <c:numCache>
                <c:formatCode>General</c:formatCode>
                <c:ptCount val="2"/>
              </c:numCache>
            </c:numRef>
          </c:val>
        </c:ser>
        <c:shape val="cylinder"/>
        <c:axId val="110433024"/>
        <c:axId val="110434560"/>
        <c:axId val="0"/>
      </c:bar3DChart>
      <c:catAx>
        <c:axId val="11043302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b="1" i="1"/>
            </a:pPr>
            <a:endParaRPr lang="ru-RU"/>
          </a:p>
        </c:txPr>
        <c:crossAx val="110434560"/>
        <c:crosses val="autoZero"/>
        <c:auto val="1"/>
        <c:lblAlgn val="ctr"/>
        <c:lblOffset val="100"/>
      </c:catAx>
      <c:valAx>
        <c:axId val="110434560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 b="1" i="1"/>
            </a:pPr>
            <a:endParaRPr lang="ru-RU"/>
          </a:p>
        </c:txPr>
        <c:crossAx val="110433024"/>
        <c:crosses val="autoZero"/>
        <c:crossBetween val="between"/>
      </c:valAx>
    </c:plotArea>
    <c:plotVisOnly val="1"/>
    <c:dispBlanksAs val="gap"/>
  </c:chart>
  <c:spPr>
    <a:ln>
      <a:solidFill>
        <a:schemeClr val="accent1"/>
      </a:solidFill>
    </a:ln>
    <a:effectLst>
      <a:glow rad="101600">
        <a:schemeClr val="accent5">
          <a:lumMod val="60000"/>
          <a:lumOff val="40000"/>
          <a:alpha val="31000"/>
        </a:schemeClr>
      </a:glow>
      <a:softEdge rad="63500"/>
    </a:effectLst>
  </c:sp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000"/>
            </a:pPr>
            <a:r>
              <a:rPr lang="ru-RU" sz="1000"/>
              <a:t>Среднемесячная</a:t>
            </a:r>
            <a:r>
              <a:rPr lang="ru-RU" sz="1000" baseline="0"/>
              <a:t> заработная плата, руб.</a:t>
            </a:r>
            <a:endParaRPr lang="ru-RU" sz="1000"/>
          </a:p>
        </c:rich>
      </c:tx>
      <c:layout>
        <c:manualLayout>
          <c:xMode val="edge"/>
          <c:yMode val="edge"/>
          <c:x val="0.30343434474335151"/>
          <c:y val="4.8827374086889714E-3"/>
        </c:manualLayout>
      </c:layout>
      <c:overlay val="1"/>
    </c:title>
    <c:view3D>
      <c:perspective val="30"/>
    </c:view3D>
    <c:plotArea>
      <c:layout>
        <c:manualLayout>
          <c:layoutTarget val="inner"/>
          <c:xMode val="edge"/>
          <c:yMode val="edge"/>
          <c:x val="0.20759395012708559"/>
          <c:y val="0.13224802632259683"/>
          <c:w val="0.79240604987291308"/>
          <c:h val="0.64205497842664561"/>
        </c:manualLayout>
      </c:layout>
      <c:bar3DChart>
        <c:barDir val="col"/>
        <c:grouping val="clustered"/>
        <c:ser>
          <c:idx val="0"/>
          <c:order val="0"/>
          <c:tx>
            <c:v>Среднесписочная численность работников, тыс.человек</c:v>
          </c:tx>
          <c:dLbls>
            <c:dLbl>
              <c:idx val="0"/>
              <c:layout>
                <c:manualLayout>
                  <c:x val="1.5429523928316301E-2"/>
                  <c:y val="-5.8592848904267587E-2"/>
                </c:manualLayout>
              </c:layout>
              <c:showVal val="1"/>
            </c:dLbl>
            <c:showVal val="1"/>
          </c:dLbls>
          <c:cat>
            <c:strRef>
              <c:f>'среднесписочная численность раб'!$B$2:$B$3</c:f>
              <c:strCache>
                <c:ptCount val="2"/>
                <c:pt idx="0">
                  <c:v>2023 г</c:v>
                </c:pt>
                <c:pt idx="1">
                  <c:v>2024 г</c:v>
                </c:pt>
              </c:strCache>
            </c:strRef>
          </c:cat>
          <c:val>
            <c:numRef>
              <c:f>'среднесписочная численность раб'!$C$2:$C$3</c:f>
              <c:numCache>
                <c:formatCode>General</c:formatCode>
                <c:ptCount val="2"/>
                <c:pt idx="0">
                  <c:v>54092</c:v>
                </c:pt>
                <c:pt idx="1">
                  <c:v>63612.2</c:v>
                </c:pt>
              </c:numCache>
            </c:numRef>
          </c:val>
        </c:ser>
        <c:dLbls>
          <c:showVal val="1"/>
        </c:dLbls>
        <c:shape val="cylinder"/>
        <c:axId val="110449792"/>
        <c:axId val="110451328"/>
        <c:axId val="0"/>
      </c:bar3DChart>
      <c:catAx>
        <c:axId val="110449792"/>
        <c:scaling>
          <c:orientation val="minMax"/>
        </c:scaling>
        <c:axPos val="b"/>
        <c:numFmt formatCode="General" sourceLinked="1"/>
        <c:majorTickMark val="none"/>
        <c:tickLblPos val="nextTo"/>
        <c:crossAx val="110451328"/>
        <c:crosses val="autoZero"/>
        <c:auto val="1"/>
        <c:lblAlgn val="ctr"/>
        <c:lblOffset val="100"/>
      </c:catAx>
      <c:valAx>
        <c:axId val="110451328"/>
        <c:scaling>
          <c:orientation val="minMax"/>
        </c:scaling>
        <c:axPos val="l"/>
        <c:numFmt formatCode="General" sourceLinked="1"/>
        <c:majorTickMark val="none"/>
        <c:tickLblPos val="nextTo"/>
        <c:crossAx val="110449792"/>
        <c:crosses val="autoZero"/>
        <c:crossBetween val="between"/>
      </c:valAx>
    </c:plotArea>
    <c:plotVisOnly val="1"/>
    <c:dispBlanksAs val="gap"/>
  </c:chart>
  <c:spPr>
    <a:noFill/>
    <a:ln w="12700">
      <a:solidFill>
        <a:schemeClr val="tx1"/>
      </a:solidFill>
    </a:ln>
    <a:effectLst>
      <a:outerShdw blurRad="292100" dist="228600" dir="4020000" sx="103000" sy="103000" algn="tl" rotWithShape="0">
        <a:schemeClr val="tx1"/>
      </a:outerShdw>
    </a:effectLst>
  </c:sp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"/>
  <c:chart>
    <c:title>
      <c:tx>
        <c:rich>
          <a:bodyPr/>
          <a:lstStyle/>
          <a:p>
            <a:pPr>
              <a:defRPr/>
            </a:pPr>
            <a:r>
              <a:rPr lang="ru-RU" sz="1000" dirty="0"/>
              <a:t>Объем</a:t>
            </a:r>
            <a:r>
              <a:rPr lang="ru-RU" sz="1000" baseline="0" dirty="0"/>
              <a:t> сельского хозяйства, млн.руб</a:t>
            </a:r>
            <a:r>
              <a:rPr lang="ru-RU" baseline="0" dirty="0"/>
              <a:t>.</a:t>
            </a:r>
            <a:endParaRPr lang="ru-RU" dirty="0"/>
          </a:p>
        </c:rich>
      </c:tx>
      <c:layout>
        <c:manualLayout>
          <c:xMode val="edge"/>
          <c:yMode val="edge"/>
          <c:x val="0.43815925876109324"/>
          <c:y val="4.6291913405527591E-3"/>
        </c:manualLayout>
      </c:layout>
      <c:overlay val="1"/>
    </c:title>
    <c:view3D>
      <c:perspective val="30"/>
    </c:view3D>
    <c:plotArea>
      <c:layout>
        <c:manualLayout>
          <c:layoutTarget val="inner"/>
          <c:xMode val="edge"/>
          <c:yMode val="edge"/>
          <c:x val="0.13170701894982972"/>
          <c:y val="6.810572176550711E-2"/>
          <c:w val="0.8423125921523883"/>
          <c:h val="0.76331955137803464"/>
        </c:manualLayout>
      </c:layout>
      <c:bar3DChart>
        <c:barDir val="col"/>
        <c:grouping val="clustered"/>
        <c:ser>
          <c:idx val="0"/>
          <c:order val="0"/>
          <c:tx>
            <c:v>Инвестиции</c:v>
          </c:tx>
          <c:dLbls>
            <c:showVal val="1"/>
          </c:dLbls>
          <c:cat>
            <c:strRef>
              <c:f>инвестиции!$B$2:$C$2</c:f>
              <c:strCache>
                <c:ptCount val="2"/>
                <c:pt idx="0">
                  <c:v>2023 г</c:v>
                </c:pt>
                <c:pt idx="1">
                  <c:v>2024 г</c:v>
                </c:pt>
              </c:strCache>
            </c:strRef>
          </c:cat>
          <c:val>
            <c:numRef>
              <c:f>инвестиции!$B$3:$C$3</c:f>
              <c:numCache>
                <c:formatCode>General</c:formatCode>
                <c:ptCount val="2"/>
                <c:pt idx="0">
                  <c:v>3714.2</c:v>
                </c:pt>
                <c:pt idx="1">
                  <c:v>2831</c:v>
                </c:pt>
              </c:numCache>
            </c:numRef>
          </c:val>
        </c:ser>
        <c:dLbls>
          <c:showVal val="1"/>
        </c:dLbls>
        <c:gapWidth val="300"/>
        <c:shape val="cylinder"/>
        <c:axId val="110480000"/>
        <c:axId val="110485888"/>
        <c:axId val="0"/>
      </c:bar3DChart>
      <c:catAx>
        <c:axId val="110480000"/>
        <c:scaling>
          <c:orientation val="minMax"/>
        </c:scaling>
        <c:axPos val="b"/>
        <c:numFmt formatCode="General" sourceLinked="1"/>
        <c:majorTickMark val="none"/>
        <c:tickLblPos val="nextTo"/>
        <c:crossAx val="110485888"/>
        <c:crosses val="autoZero"/>
        <c:auto val="1"/>
        <c:lblAlgn val="ctr"/>
        <c:lblOffset val="100"/>
      </c:catAx>
      <c:valAx>
        <c:axId val="110485888"/>
        <c:scaling>
          <c:orientation val="minMax"/>
        </c:scaling>
        <c:axPos val="l"/>
        <c:numFmt formatCode="General" sourceLinked="1"/>
        <c:tickLblPos val="nextTo"/>
        <c:crossAx val="110480000"/>
        <c:crosses val="autoZero"/>
        <c:crossBetween val="between"/>
      </c:valAx>
    </c:plotArea>
    <c:plotVisOnly val="1"/>
    <c:dispBlanksAs val="zero"/>
  </c:chart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13A4E7-5336-4003-B68D-753E74739E01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5A04233-861E-4BA3-8E85-DA55385E7D1C}">
      <dgm:prSet phldrT="[Текст]"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ea typeface="Cambria" panose="02040503050406030204" pitchFamily="18" charset="0"/>
              <a:cs typeface="Times New Roman" pitchFamily="18" charset="0"/>
            </a:rPr>
            <a:t>46,7 </a:t>
          </a:r>
          <a:r>
            <a:rPr lang="ru-RU" sz="1400" dirty="0">
              <a:latin typeface="Times New Roman" pitchFamily="18" charset="0"/>
              <a:cs typeface="Times New Roman" pitchFamily="18" charset="0"/>
            </a:rPr>
            <a:t>млн.рублей</a:t>
          </a:r>
        </a:p>
      </dgm:t>
    </dgm:pt>
    <dgm:pt modelId="{5A4F8415-D013-44CC-A1D2-E954ABD6553A}" type="parTrans" cxnId="{AFCC3D98-CC8F-40F9-856A-C7857FBF6414}">
      <dgm:prSet/>
      <dgm:spPr/>
      <dgm:t>
        <a:bodyPr/>
        <a:lstStyle/>
        <a:p>
          <a:endParaRPr lang="ru-RU"/>
        </a:p>
      </dgm:t>
    </dgm:pt>
    <dgm:pt modelId="{5B3F2D5B-7E1F-40D3-BBE1-567D3A1327E1}" type="sibTrans" cxnId="{AFCC3D98-CC8F-40F9-856A-C7857FBF6414}">
      <dgm:prSet/>
      <dgm:spPr/>
      <dgm:t>
        <a:bodyPr/>
        <a:lstStyle/>
        <a:p>
          <a:endParaRPr lang="ru-RU"/>
        </a:p>
      </dgm:t>
    </dgm:pt>
    <dgm:pt modelId="{C66FFA7D-AC32-490D-ADC9-71AFCF08883D}">
      <dgm:prSet phldrT="[Текст]" custT="1"/>
      <dgm:spPr/>
      <dgm:t>
        <a:bodyPr anchor="ctr"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Акцизы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969590D9-F4A9-420E-BFDF-E85DDB90549A}" type="parTrans" cxnId="{22BFE5E7-54E1-4487-80E6-282B914D0147}">
      <dgm:prSet/>
      <dgm:spPr/>
      <dgm:t>
        <a:bodyPr/>
        <a:lstStyle/>
        <a:p>
          <a:endParaRPr lang="ru-RU"/>
        </a:p>
      </dgm:t>
    </dgm:pt>
    <dgm:pt modelId="{6D9299FE-6465-4CC0-8C4D-79BAB19BFEF3}" type="sibTrans" cxnId="{22BFE5E7-54E1-4487-80E6-282B914D0147}">
      <dgm:prSet/>
      <dgm:spPr/>
      <dgm:t>
        <a:bodyPr/>
        <a:lstStyle/>
        <a:p>
          <a:endParaRPr lang="ru-RU"/>
        </a:p>
      </dgm:t>
    </dgm:pt>
    <dgm:pt modelId="{6D85679A-2583-44A5-A5AE-1D6F0B4D133E}">
      <dgm:prSet custT="1"/>
      <dgm:spPr/>
      <dgm:t>
        <a:bodyPr/>
        <a:lstStyle/>
        <a:p>
          <a:r>
            <a:rPr lang="ru-RU" sz="1400" dirty="0">
              <a:latin typeface="Times New Roman" pitchFamily="18" charset="0"/>
              <a:ea typeface="Cambria" panose="02040503050406030204" pitchFamily="18" charset="0"/>
              <a:cs typeface="Times New Roman" pitchFamily="18" charset="0"/>
            </a:rPr>
            <a:t>715,2</a:t>
          </a:r>
          <a:r>
            <a:rPr lang="ru-RU" sz="1400" dirty="0">
              <a:latin typeface="Times New Roman" pitchFamily="18" charset="0"/>
              <a:cs typeface="Times New Roman" pitchFamily="18" charset="0"/>
            </a:rPr>
            <a:t>      млн.рублей</a:t>
          </a:r>
        </a:p>
      </dgm:t>
    </dgm:pt>
    <dgm:pt modelId="{1487E55F-500A-4A05-893F-DC96484661CF}" type="parTrans" cxnId="{D8EB31F0-7993-458A-BC53-26110B1A42BD}">
      <dgm:prSet/>
      <dgm:spPr/>
      <dgm:t>
        <a:bodyPr/>
        <a:lstStyle/>
        <a:p>
          <a:endParaRPr lang="ru-RU"/>
        </a:p>
      </dgm:t>
    </dgm:pt>
    <dgm:pt modelId="{4215BAAE-2198-480C-9CC4-4353C46C7152}" type="sibTrans" cxnId="{D8EB31F0-7993-458A-BC53-26110B1A42BD}">
      <dgm:prSet/>
      <dgm:spPr/>
      <dgm:t>
        <a:bodyPr/>
        <a:lstStyle/>
        <a:p>
          <a:endParaRPr lang="ru-RU"/>
        </a:p>
      </dgm:t>
    </dgm:pt>
    <dgm:pt modelId="{474C1BE0-D644-40AA-A414-EEE92AB1DD88}">
      <dgm:prSet custT="1"/>
      <dgm:spPr/>
      <dgm:t>
        <a:bodyPr/>
        <a:lstStyle/>
        <a:p>
          <a:r>
            <a:rPr lang="ru-RU" sz="1400" dirty="0">
              <a:latin typeface="Times New Roman" pitchFamily="18" charset="0"/>
              <a:cs typeface="Times New Roman" pitchFamily="18" charset="0"/>
            </a:rPr>
            <a:t>НДФЛ</a:t>
          </a:r>
        </a:p>
      </dgm:t>
    </dgm:pt>
    <dgm:pt modelId="{81CA34A8-F51F-4F4A-9013-857A7E7DBCA4}" type="parTrans" cxnId="{A4F3D24F-F555-467C-9283-F27C36645FCF}">
      <dgm:prSet/>
      <dgm:spPr/>
      <dgm:t>
        <a:bodyPr/>
        <a:lstStyle/>
        <a:p>
          <a:endParaRPr lang="ru-RU"/>
        </a:p>
      </dgm:t>
    </dgm:pt>
    <dgm:pt modelId="{94D0BBFF-E087-45E3-B6E6-42A6F4A1375A}" type="sibTrans" cxnId="{A4F3D24F-F555-467C-9283-F27C36645FCF}">
      <dgm:prSet/>
      <dgm:spPr/>
      <dgm:t>
        <a:bodyPr/>
        <a:lstStyle/>
        <a:p>
          <a:endParaRPr lang="ru-RU"/>
        </a:p>
      </dgm:t>
    </dgm:pt>
    <dgm:pt modelId="{1707ED45-6981-45D8-AA9A-0B472ACE2570}">
      <dgm:prSet phldrT="[Текст]" custT="1"/>
      <dgm:spPr/>
      <dgm:t>
        <a:bodyPr anchor="ctr"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39,2 млн.рублей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1CAA8C96-721C-4473-8716-9120853E35F8}" type="parTrans" cxnId="{296B1DAC-4315-4C22-87EC-3BA612E43ED2}">
      <dgm:prSet/>
      <dgm:spPr/>
    </dgm:pt>
    <dgm:pt modelId="{F6E2DF15-E268-4FC2-A844-34B9DF963FC2}" type="sibTrans" cxnId="{296B1DAC-4315-4C22-87EC-3BA612E43ED2}">
      <dgm:prSet/>
      <dgm:spPr/>
    </dgm:pt>
    <dgm:pt modelId="{CC8760F2-6EC2-415D-811D-C32899C2A291}">
      <dgm:prSet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УСН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030EFEE0-D9B9-49AD-A558-6D4FD21A5BEF}" type="parTrans" cxnId="{24858B20-DBA7-4E9D-947F-EE58A6BA6C25}">
      <dgm:prSet/>
      <dgm:spPr/>
    </dgm:pt>
    <dgm:pt modelId="{4582AFA5-7980-4255-9B0B-F3117FAD2E33}" type="sibTrans" cxnId="{24858B20-DBA7-4E9D-947F-EE58A6BA6C25}">
      <dgm:prSet/>
      <dgm:spPr/>
    </dgm:pt>
    <dgm:pt modelId="{AEC4AEDA-94F1-4E48-BBAD-9E0CB63149B4}" type="pres">
      <dgm:prSet presAssocID="{6213A4E7-5336-4003-B68D-753E74739E01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4156234-0CE4-458A-B9DA-F013CD67B5EB}" type="pres">
      <dgm:prSet presAssocID="{35A04233-861E-4BA3-8E85-DA55385E7D1C}" presName="linNode" presStyleCnt="0"/>
      <dgm:spPr/>
    </dgm:pt>
    <dgm:pt modelId="{4B0B418E-DB11-4FB2-8B3B-1901FCB6F342}" type="pres">
      <dgm:prSet presAssocID="{35A04233-861E-4BA3-8E85-DA55385E7D1C}" presName="parent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9CB2EA-2856-44B3-8BA1-F140DFEF2726}" type="pres">
      <dgm:prSet presAssocID="{35A04233-861E-4BA3-8E85-DA55385E7D1C}" presName="childShp" presStyleLbl="b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B98AF0-AF5C-4524-BA30-25FCDF42551C}" type="pres">
      <dgm:prSet presAssocID="{5B3F2D5B-7E1F-40D3-BBE1-567D3A1327E1}" presName="spacing" presStyleCnt="0"/>
      <dgm:spPr/>
    </dgm:pt>
    <dgm:pt modelId="{6706B727-1EF0-4877-B353-B8A6AE0A31A7}" type="pres">
      <dgm:prSet presAssocID="{1707ED45-6981-45D8-AA9A-0B472ACE2570}" presName="linNode" presStyleCnt="0"/>
      <dgm:spPr/>
    </dgm:pt>
    <dgm:pt modelId="{E1D1C0FD-2847-4F8E-86AB-1A5456724057}" type="pres">
      <dgm:prSet presAssocID="{1707ED45-6981-45D8-AA9A-0B472ACE2570}" presName="parent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225317-4312-4BA5-8F51-64486AF95F74}" type="pres">
      <dgm:prSet presAssocID="{1707ED45-6981-45D8-AA9A-0B472ACE2570}" presName="childShp" presStyleLbl="b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10A559-7C06-4D00-8190-FFD43A3D7CF1}" type="pres">
      <dgm:prSet presAssocID="{F6E2DF15-E268-4FC2-A844-34B9DF963FC2}" presName="spacing" presStyleCnt="0"/>
      <dgm:spPr/>
    </dgm:pt>
    <dgm:pt modelId="{A777828B-B36D-4D7A-B3DE-90175F004521}" type="pres">
      <dgm:prSet presAssocID="{6D85679A-2583-44A5-A5AE-1D6F0B4D133E}" presName="linNode" presStyleCnt="0"/>
      <dgm:spPr/>
    </dgm:pt>
    <dgm:pt modelId="{1197FB0B-3C0E-42CB-9A9A-611EC4C9A9B7}" type="pres">
      <dgm:prSet presAssocID="{6D85679A-2583-44A5-A5AE-1D6F0B4D133E}" presName="parent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54C84A-4E6E-4574-80F8-FCE0D949DFF9}" type="pres">
      <dgm:prSet presAssocID="{6D85679A-2583-44A5-A5AE-1D6F0B4D133E}" presName="childShp" presStyleLbl="b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43D9276-0340-49AF-B3BD-63F92EC66318}" type="presOf" srcId="{35A04233-861E-4BA3-8E85-DA55385E7D1C}" destId="{4B0B418E-DB11-4FB2-8B3B-1901FCB6F342}" srcOrd="0" destOrd="0" presId="urn:microsoft.com/office/officeart/2005/8/layout/vList6"/>
    <dgm:cxn modelId="{7A7BB759-8524-4E6D-8FAB-F5904AD4758F}" type="presOf" srcId="{474C1BE0-D644-40AA-A414-EEE92AB1DD88}" destId="{9854C84A-4E6E-4574-80F8-FCE0D949DFF9}" srcOrd="0" destOrd="0" presId="urn:microsoft.com/office/officeart/2005/8/layout/vList6"/>
    <dgm:cxn modelId="{296B1DAC-4315-4C22-87EC-3BA612E43ED2}" srcId="{6213A4E7-5336-4003-B68D-753E74739E01}" destId="{1707ED45-6981-45D8-AA9A-0B472ACE2570}" srcOrd="1" destOrd="0" parTransId="{1CAA8C96-721C-4473-8716-9120853E35F8}" sibTransId="{F6E2DF15-E268-4FC2-A844-34B9DF963FC2}"/>
    <dgm:cxn modelId="{D8EB31F0-7993-458A-BC53-26110B1A42BD}" srcId="{6213A4E7-5336-4003-B68D-753E74739E01}" destId="{6D85679A-2583-44A5-A5AE-1D6F0B4D133E}" srcOrd="2" destOrd="0" parTransId="{1487E55F-500A-4A05-893F-DC96484661CF}" sibTransId="{4215BAAE-2198-480C-9CC4-4353C46C7152}"/>
    <dgm:cxn modelId="{A4F3D24F-F555-467C-9283-F27C36645FCF}" srcId="{6D85679A-2583-44A5-A5AE-1D6F0B4D133E}" destId="{474C1BE0-D644-40AA-A414-EEE92AB1DD88}" srcOrd="0" destOrd="0" parTransId="{81CA34A8-F51F-4F4A-9013-857A7E7DBCA4}" sibTransId="{94D0BBFF-E087-45E3-B6E6-42A6F4A1375A}"/>
    <dgm:cxn modelId="{22BFE5E7-54E1-4487-80E6-282B914D0147}" srcId="{35A04233-861E-4BA3-8E85-DA55385E7D1C}" destId="{C66FFA7D-AC32-490D-ADC9-71AFCF08883D}" srcOrd="0" destOrd="0" parTransId="{969590D9-F4A9-420E-BFDF-E85DDB90549A}" sibTransId="{6D9299FE-6465-4CC0-8C4D-79BAB19BFEF3}"/>
    <dgm:cxn modelId="{02199741-6D9E-4778-B886-34840CECA0D2}" type="presOf" srcId="{CC8760F2-6EC2-415D-811D-C32899C2A291}" destId="{67225317-4312-4BA5-8F51-64486AF95F74}" srcOrd="0" destOrd="0" presId="urn:microsoft.com/office/officeart/2005/8/layout/vList6"/>
    <dgm:cxn modelId="{DFCE0B70-6451-4C84-B122-1F85133CFEB6}" type="presOf" srcId="{1707ED45-6981-45D8-AA9A-0B472ACE2570}" destId="{E1D1C0FD-2847-4F8E-86AB-1A5456724057}" srcOrd="0" destOrd="0" presId="urn:microsoft.com/office/officeart/2005/8/layout/vList6"/>
    <dgm:cxn modelId="{AFCC3D98-CC8F-40F9-856A-C7857FBF6414}" srcId="{6213A4E7-5336-4003-B68D-753E74739E01}" destId="{35A04233-861E-4BA3-8E85-DA55385E7D1C}" srcOrd="0" destOrd="0" parTransId="{5A4F8415-D013-44CC-A1D2-E954ABD6553A}" sibTransId="{5B3F2D5B-7E1F-40D3-BBE1-567D3A1327E1}"/>
    <dgm:cxn modelId="{24858B20-DBA7-4E9D-947F-EE58A6BA6C25}" srcId="{1707ED45-6981-45D8-AA9A-0B472ACE2570}" destId="{CC8760F2-6EC2-415D-811D-C32899C2A291}" srcOrd="0" destOrd="0" parTransId="{030EFEE0-D9B9-49AD-A558-6D4FD21A5BEF}" sibTransId="{4582AFA5-7980-4255-9B0B-F3117FAD2E33}"/>
    <dgm:cxn modelId="{ACF8A57C-2713-46FC-8126-261CF6C4C6E3}" type="presOf" srcId="{6D85679A-2583-44A5-A5AE-1D6F0B4D133E}" destId="{1197FB0B-3C0E-42CB-9A9A-611EC4C9A9B7}" srcOrd="0" destOrd="0" presId="urn:microsoft.com/office/officeart/2005/8/layout/vList6"/>
    <dgm:cxn modelId="{2A47FBD0-FCAD-407F-A43E-DE465E25C94F}" type="presOf" srcId="{6213A4E7-5336-4003-B68D-753E74739E01}" destId="{AEC4AEDA-94F1-4E48-BBAD-9E0CB63149B4}" srcOrd="0" destOrd="0" presId="urn:microsoft.com/office/officeart/2005/8/layout/vList6"/>
    <dgm:cxn modelId="{276B36EC-B0A5-48B5-9C4C-4EAAF2CDA31E}" type="presOf" srcId="{C66FFA7D-AC32-490D-ADC9-71AFCF08883D}" destId="{B89CB2EA-2856-44B3-8BA1-F140DFEF2726}" srcOrd="0" destOrd="0" presId="urn:microsoft.com/office/officeart/2005/8/layout/vList6"/>
    <dgm:cxn modelId="{5863D36D-8C97-4748-9EAA-6DF12D10B5C4}" type="presParOf" srcId="{AEC4AEDA-94F1-4E48-BBAD-9E0CB63149B4}" destId="{B4156234-0CE4-458A-B9DA-F013CD67B5EB}" srcOrd="0" destOrd="0" presId="urn:microsoft.com/office/officeart/2005/8/layout/vList6"/>
    <dgm:cxn modelId="{0CF46FEE-46ED-4464-B5B1-82531243EE54}" type="presParOf" srcId="{B4156234-0CE4-458A-B9DA-F013CD67B5EB}" destId="{4B0B418E-DB11-4FB2-8B3B-1901FCB6F342}" srcOrd="0" destOrd="0" presId="urn:microsoft.com/office/officeart/2005/8/layout/vList6"/>
    <dgm:cxn modelId="{FE1AEBC0-4803-4FF9-B592-D7D74BF25D2E}" type="presParOf" srcId="{B4156234-0CE4-458A-B9DA-F013CD67B5EB}" destId="{B89CB2EA-2856-44B3-8BA1-F140DFEF2726}" srcOrd="1" destOrd="0" presId="urn:microsoft.com/office/officeart/2005/8/layout/vList6"/>
    <dgm:cxn modelId="{C720AFA6-8008-4A32-8FBB-E8AC1A701B4F}" type="presParOf" srcId="{AEC4AEDA-94F1-4E48-BBAD-9E0CB63149B4}" destId="{36B98AF0-AF5C-4524-BA30-25FCDF42551C}" srcOrd="1" destOrd="0" presId="urn:microsoft.com/office/officeart/2005/8/layout/vList6"/>
    <dgm:cxn modelId="{BCC16A66-DF94-4418-A636-1E45D5359214}" type="presParOf" srcId="{AEC4AEDA-94F1-4E48-BBAD-9E0CB63149B4}" destId="{6706B727-1EF0-4877-B353-B8A6AE0A31A7}" srcOrd="2" destOrd="0" presId="urn:microsoft.com/office/officeart/2005/8/layout/vList6"/>
    <dgm:cxn modelId="{48EE4AF9-5A3E-475A-A89C-413E8599E410}" type="presParOf" srcId="{6706B727-1EF0-4877-B353-B8A6AE0A31A7}" destId="{E1D1C0FD-2847-4F8E-86AB-1A5456724057}" srcOrd="0" destOrd="0" presId="urn:microsoft.com/office/officeart/2005/8/layout/vList6"/>
    <dgm:cxn modelId="{2D03B42A-3FC7-4565-88B1-168C0A3F62E2}" type="presParOf" srcId="{6706B727-1EF0-4877-B353-B8A6AE0A31A7}" destId="{67225317-4312-4BA5-8F51-64486AF95F74}" srcOrd="1" destOrd="0" presId="urn:microsoft.com/office/officeart/2005/8/layout/vList6"/>
    <dgm:cxn modelId="{918A980F-2A7B-4337-8A54-FDCB694DED96}" type="presParOf" srcId="{AEC4AEDA-94F1-4E48-BBAD-9E0CB63149B4}" destId="{BA10A559-7C06-4D00-8190-FFD43A3D7CF1}" srcOrd="3" destOrd="0" presId="urn:microsoft.com/office/officeart/2005/8/layout/vList6"/>
    <dgm:cxn modelId="{CBD6A6F5-5F24-4ADA-963F-CFD229589685}" type="presParOf" srcId="{AEC4AEDA-94F1-4E48-BBAD-9E0CB63149B4}" destId="{A777828B-B36D-4D7A-B3DE-90175F004521}" srcOrd="4" destOrd="0" presId="urn:microsoft.com/office/officeart/2005/8/layout/vList6"/>
    <dgm:cxn modelId="{3A6F4D24-D8A4-4595-B605-19FC27969FB5}" type="presParOf" srcId="{A777828B-B36D-4D7A-B3DE-90175F004521}" destId="{1197FB0B-3C0E-42CB-9A9A-611EC4C9A9B7}" srcOrd="0" destOrd="0" presId="urn:microsoft.com/office/officeart/2005/8/layout/vList6"/>
    <dgm:cxn modelId="{869166B7-F2C9-4E68-880D-BC6784EE7F9F}" type="presParOf" srcId="{A777828B-B36D-4D7A-B3DE-90175F004521}" destId="{9854C84A-4E6E-4574-80F8-FCE0D949DFF9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9CB2EA-2856-44B3-8BA1-F140DFEF2726}">
      <dsp:nvSpPr>
        <dsp:cNvPr id="0" name=""/>
        <dsp:cNvSpPr/>
      </dsp:nvSpPr>
      <dsp:spPr>
        <a:xfrm>
          <a:off x="1914538" y="226"/>
          <a:ext cx="2871807" cy="884254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/>
            <a:t>Налоговые и неналоговые доходы</a:t>
          </a:r>
        </a:p>
      </dsp:txBody>
      <dsp:txXfrm>
        <a:off x="1914538" y="110758"/>
        <a:ext cx="2540212" cy="663190"/>
      </dsp:txXfrm>
    </dsp:sp>
    <dsp:sp modelId="{4B0B418E-DB11-4FB2-8B3B-1901FCB6F342}">
      <dsp:nvSpPr>
        <dsp:cNvPr id="0" name=""/>
        <dsp:cNvSpPr/>
      </dsp:nvSpPr>
      <dsp:spPr>
        <a:xfrm>
          <a:off x="0" y="226"/>
          <a:ext cx="1914538" cy="88425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latin typeface="Cambria" panose="02040503050406030204" pitchFamily="18" charset="0"/>
              <a:ea typeface="Cambria" panose="02040503050406030204" pitchFamily="18" charset="0"/>
            </a:rPr>
            <a:t>936,2 </a:t>
          </a:r>
          <a:r>
            <a:rPr lang="ru-RU" sz="2400" kern="1200" dirty="0"/>
            <a:t>млн.рублей</a:t>
          </a:r>
        </a:p>
      </dsp:txBody>
      <dsp:txXfrm>
        <a:off x="43166" y="43392"/>
        <a:ext cx="1828206" cy="797922"/>
      </dsp:txXfrm>
    </dsp:sp>
    <dsp:sp modelId="{9854C84A-4E6E-4574-80F8-FCE0D949DFF9}">
      <dsp:nvSpPr>
        <dsp:cNvPr id="0" name=""/>
        <dsp:cNvSpPr/>
      </dsp:nvSpPr>
      <dsp:spPr>
        <a:xfrm>
          <a:off x="1914538" y="972906"/>
          <a:ext cx="2871807" cy="884254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/>
            <a:t>НДФЛ</a:t>
          </a:r>
        </a:p>
      </dsp:txBody>
      <dsp:txXfrm>
        <a:off x="1914538" y="1083438"/>
        <a:ext cx="2540212" cy="663190"/>
      </dsp:txXfrm>
    </dsp:sp>
    <dsp:sp modelId="{1197FB0B-3C0E-42CB-9A9A-611EC4C9A9B7}">
      <dsp:nvSpPr>
        <dsp:cNvPr id="0" name=""/>
        <dsp:cNvSpPr/>
      </dsp:nvSpPr>
      <dsp:spPr>
        <a:xfrm>
          <a:off x="0" y="972906"/>
          <a:ext cx="1914538" cy="88425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latin typeface="Cambria" panose="02040503050406030204" pitchFamily="18" charset="0"/>
              <a:ea typeface="Cambria" panose="02040503050406030204" pitchFamily="18" charset="0"/>
            </a:rPr>
            <a:t>715,2</a:t>
          </a:r>
          <a:r>
            <a:rPr lang="ru-RU" sz="2400" kern="1200" dirty="0"/>
            <a:t>      млн.рублей</a:t>
          </a:r>
        </a:p>
      </dsp:txBody>
      <dsp:txXfrm>
        <a:off x="43166" y="1016072"/>
        <a:ext cx="1828206" cy="7979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785531-2408-4F70-8E8A-6FDA1B0FB910}" type="datetimeFigureOut">
              <a:rPr lang="ru-RU" smtClean="0"/>
              <a:t>27.03.2025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21CA68-C46F-4245-BDC9-AE735AC2885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21CA68-C46F-4245-BDC9-AE735AC28853}" type="slidenum">
              <a:rPr lang="ru-RU" smtClean="0"/>
              <a:t>22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34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2B0C7-2AEF-495B-9048-DBC39A102D4E}" type="datetimeFigureOut">
              <a:rPr lang="ru-RU" smtClean="0"/>
              <a:pPr/>
              <a:t>27.03.2025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35F86-0CE4-40F2-A979-E2AFFAA8F5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2B0C7-2AEF-495B-9048-DBC39A102D4E}" type="datetimeFigureOut">
              <a:rPr lang="ru-RU" smtClean="0"/>
              <a:pPr/>
              <a:t>27.03.2025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35F86-0CE4-40F2-A979-E2AFFAA8F5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785600" y="274639"/>
            <a:ext cx="36576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2800" y="274639"/>
            <a:ext cx="107696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2B0C7-2AEF-495B-9048-DBC39A102D4E}" type="datetimeFigureOut">
              <a:rPr lang="ru-RU" smtClean="0"/>
              <a:pPr/>
              <a:t>27.03.2025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35F86-0CE4-40F2-A979-E2AFFAA8F5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2B0C7-2AEF-495B-9048-DBC39A102D4E}" type="datetimeFigureOut">
              <a:rPr lang="ru-RU" smtClean="0"/>
              <a:pPr/>
              <a:t>27.03.2025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35F86-0CE4-40F2-A979-E2AFFAA8F5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2B0C7-2AEF-495B-9048-DBC39A102D4E}" type="datetimeFigureOut">
              <a:rPr lang="ru-RU" smtClean="0"/>
              <a:pPr/>
              <a:t>27.03.2025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35F86-0CE4-40F2-A979-E2AFFAA8F5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12800" y="1600204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9600" y="1600204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2B0C7-2AEF-495B-9048-DBC39A102D4E}" type="datetimeFigureOut">
              <a:rPr lang="ru-RU" smtClean="0"/>
              <a:pPr/>
              <a:t>27.03.2025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35F86-0CE4-40F2-A979-E2AFFAA8F5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3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2B0C7-2AEF-495B-9048-DBC39A102D4E}" type="datetimeFigureOut">
              <a:rPr lang="ru-RU" smtClean="0"/>
              <a:pPr/>
              <a:t>27.03.2025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35F86-0CE4-40F2-A979-E2AFFAA8F5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2B0C7-2AEF-495B-9048-DBC39A102D4E}" type="datetimeFigureOut">
              <a:rPr lang="ru-RU" smtClean="0"/>
              <a:pPr/>
              <a:t>27.03.2025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35F86-0CE4-40F2-A979-E2AFFAA8F5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2B0C7-2AEF-495B-9048-DBC39A102D4E}" type="datetimeFigureOut">
              <a:rPr lang="ru-RU" smtClean="0"/>
              <a:pPr/>
              <a:t>27.03.2025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35F86-0CE4-40F2-A979-E2AFFAA8F5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2B0C7-2AEF-495B-9048-DBC39A102D4E}" type="datetimeFigureOut">
              <a:rPr lang="ru-RU" smtClean="0"/>
              <a:pPr/>
              <a:t>27.03.2025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35F86-0CE4-40F2-A979-E2AFFAA8F5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2B0C7-2AEF-495B-9048-DBC39A102D4E}" type="datetimeFigureOut">
              <a:rPr lang="ru-RU" smtClean="0"/>
              <a:pPr/>
              <a:t>27.03.2025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35F86-0CE4-40F2-A979-E2AFFAA8F5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4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12B0C7-2AEF-495B-9048-DBC39A102D4E}" type="datetimeFigureOut">
              <a:rPr lang="ru-RU" smtClean="0"/>
              <a:pPr/>
              <a:t>27.03.2025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9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B35F86-0CE4-40F2-A979-E2AFFAA8F53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microsoft.com/office/2007/relationships/diagramDrawing" Target="../diagrams/drawing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chart" Target="../charts/chart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8CBE763-D714-4FDA-9E6B-6805460242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7626" y="723900"/>
            <a:ext cx="8682825" cy="966789"/>
          </a:xfrm>
        </p:spPr>
        <p:txBody>
          <a:bodyPr>
            <a:normAutofit fontScale="90000"/>
          </a:bodyPr>
          <a:lstStyle/>
          <a:p>
            <a:r>
              <a:rPr lang="ru-RU" alt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2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результатах деятельности Главы </a:t>
            </a:r>
            <a:r>
              <a:rPr lang="ru-RU" altLang="ru-RU" sz="2200" b="1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Карталинского</a:t>
            </a:r>
            <a:r>
              <a:rPr lang="ru-RU" altLang="ru-RU" sz="22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 за 2024 </a:t>
            </a:r>
            <a:r>
              <a:rPr lang="ru-RU" alt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2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Отчет</a:t>
            </a:r>
            <a:r>
              <a:rPr lang="ru-RU" altLang="ru-RU" sz="2200" dirty="0">
                <a:solidFill>
                  <a:schemeClr val="accent1"/>
                </a:solidFill>
              </a:rPr>
              <a:t/>
            </a:r>
            <a:br>
              <a:rPr lang="ru-RU" altLang="ru-RU" sz="2200" dirty="0">
                <a:solidFill>
                  <a:schemeClr val="accent1"/>
                </a:solidFill>
              </a:rPr>
            </a:br>
            <a:r>
              <a:rPr lang="ru-RU" altLang="ru-RU" sz="2200" b="1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льного</a:t>
            </a:r>
            <a:r>
              <a:rPr lang="ru-RU" altLang="ru-RU" sz="22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района за 2024 год</a:t>
            </a:r>
            <a:r>
              <a:rPr lang="ru-RU" altLang="ru-RU" sz="2200" b="1" dirty="0">
                <a:solidFill>
                  <a:schemeClr val="accent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»</a:t>
            </a:r>
            <a:r>
              <a:rPr lang="ru-RU" altLang="ru-RU" sz="2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altLang="ru-RU" sz="4400" dirty="0">
                <a:solidFill>
                  <a:schemeClr val="accent1"/>
                </a:solidFill>
              </a:rPr>
              <a:t/>
            </a:r>
            <a:br>
              <a:rPr lang="ru-RU" altLang="ru-RU" sz="4400" dirty="0">
                <a:solidFill>
                  <a:schemeClr val="accent1"/>
                </a:solidFill>
              </a:rPr>
            </a:br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CA6197C9-F293-4C80-9D4B-79F7B41D4D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98905" y="0"/>
            <a:ext cx="1324800" cy="13248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EC34F7C7-D4CE-43A1-AA37-AB9B0193461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01295" y="1843662"/>
            <a:ext cx="6809379" cy="4607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0022726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8CBE763-D714-4FDA-9E6B-6805460242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7626" y="365126"/>
            <a:ext cx="8682825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4400" dirty="0"/>
              <a:t/>
            </a:r>
            <a:br>
              <a:rPr lang="ru-RU" altLang="ru-RU" sz="4400" dirty="0"/>
            </a:br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CA6197C9-F293-4C80-9D4B-79F7B41D4D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67200" y="0"/>
            <a:ext cx="1324800" cy="13248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F437C63-9210-4141-ACE4-FFCDEC103C9C}"/>
              </a:ext>
            </a:extLst>
          </p:cNvPr>
          <p:cNvSpPr txBox="1"/>
          <p:nvPr/>
        </p:nvSpPr>
        <p:spPr>
          <a:xfrm>
            <a:off x="4387135" y="240730"/>
            <a:ext cx="280879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Образование</a:t>
            </a:r>
          </a:p>
        </p:txBody>
      </p:sp>
      <p:sp>
        <p:nvSpPr>
          <p:cNvPr id="12" name="Прямоугольник: скругленные углы 13">
            <a:extLst>
              <a:ext uri="{FF2B5EF4-FFF2-40B4-BE49-F238E27FC236}">
                <a16:creationId xmlns:a16="http://schemas.microsoft.com/office/drawing/2014/main" xmlns="" id="{C87DEBA6-448A-4B6A-8E5F-881709CA5B21}"/>
              </a:ext>
            </a:extLst>
          </p:cNvPr>
          <p:cNvSpPr/>
          <p:nvPr/>
        </p:nvSpPr>
        <p:spPr>
          <a:xfrm>
            <a:off x="995269" y="923209"/>
            <a:ext cx="3912635" cy="942914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системе образования продолжает функционировать 31 образовательная организация</a:t>
            </a:r>
          </a:p>
        </p:txBody>
      </p:sp>
      <p:sp>
        <p:nvSpPr>
          <p:cNvPr id="13" name="Прямоугольник: скругленные углы 13">
            <a:extLst>
              <a:ext uri="{FF2B5EF4-FFF2-40B4-BE49-F238E27FC236}">
                <a16:creationId xmlns:a16="http://schemas.microsoft.com/office/drawing/2014/main" xmlns="" id="{C87DEBA6-448A-4B6A-8E5F-881709CA5B21}"/>
              </a:ext>
            </a:extLst>
          </p:cNvPr>
          <p:cNvSpPr/>
          <p:nvPr/>
        </p:nvSpPr>
        <p:spPr>
          <a:xfrm>
            <a:off x="1023258" y="2183363"/>
            <a:ext cx="3968619" cy="681136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 образовательных организаций дошкольного образования</a:t>
            </a: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xmlns="" id="{C87DEBA6-448A-4B6A-8E5F-881709CA5B21}"/>
              </a:ext>
            </a:extLst>
          </p:cNvPr>
          <p:cNvSpPr/>
          <p:nvPr/>
        </p:nvSpPr>
        <p:spPr>
          <a:xfrm>
            <a:off x="1032591" y="3237199"/>
            <a:ext cx="3931297" cy="700319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 общеобразовательных организаций</a:t>
            </a:r>
          </a:p>
        </p:txBody>
      </p:sp>
      <p:sp>
        <p:nvSpPr>
          <p:cNvPr id="15" name="Прямоугольник: скругленные углы 13">
            <a:extLst>
              <a:ext uri="{FF2B5EF4-FFF2-40B4-BE49-F238E27FC236}">
                <a16:creationId xmlns:a16="http://schemas.microsoft.com/office/drawing/2014/main" xmlns="" id="{C87DEBA6-448A-4B6A-8E5F-881709CA5B21}"/>
              </a:ext>
            </a:extLst>
          </p:cNvPr>
          <p:cNvSpPr/>
          <p:nvPr/>
        </p:nvSpPr>
        <p:spPr>
          <a:xfrm>
            <a:off x="1041921" y="4291564"/>
            <a:ext cx="4015272" cy="756565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образовательная организация дополнительного образования(детей)</a:t>
            </a:r>
          </a:p>
        </p:txBody>
      </p:sp>
      <p:sp>
        <p:nvSpPr>
          <p:cNvPr id="16" name="Стрелка вниз 15"/>
          <p:cNvSpPr/>
          <p:nvPr/>
        </p:nvSpPr>
        <p:spPr>
          <a:xfrm>
            <a:off x="2761862" y="1875452"/>
            <a:ext cx="298580" cy="307912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2783631" y="2867605"/>
            <a:ext cx="298580" cy="307912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>
            <a:off x="2839615" y="3949958"/>
            <a:ext cx="298580" cy="295470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Рисунок 18" descr="MyCollag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9790" y="822649"/>
            <a:ext cx="5718111" cy="57181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Прямоугольник: скругленные углы 13">
            <a:extLst>
              <a:ext uri="{FF2B5EF4-FFF2-40B4-BE49-F238E27FC236}">
                <a16:creationId xmlns:a16="http://schemas.microsoft.com/office/drawing/2014/main" xmlns="" id="{C87DEBA6-448A-4B6A-8E5F-881709CA5B21}"/>
              </a:ext>
            </a:extLst>
          </p:cNvPr>
          <p:cNvSpPr/>
          <p:nvPr/>
        </p:nvSpPr>
        <p:spPr>
          <a:xfrm>
            <a:off x="494521" y="5367694"/>
            <a:ext cx="4749283" cy="1322359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Численность обучающихся: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1866 чел – дошкольное образование, 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5022 чел – основное и среднее общее,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4947 чел – доп.образование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Стрелка вниз 20"/>
          <p:cNvSpPr/>
          <p:nvPr/>
        </p:nvSpPr>
        <p:spPr>
          <a:xfrm>
            <a:off x="2908039" y="5063411"/>
            <a:ext cx="298580" cy="295470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355770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8CBE763-D714-4FDA-9E6B-6805460242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7626" y="365126"/>
            <a:ext cx="8682825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4400" dirty="0"/>
              <a:t/>
            </a:r>
            <a:br>
              <a:rPr lang="ru-RU" altLang="ru-RU" sz="4400" dirty="0"/>
            </a:br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CA6197C9-F293-4C80-9D4B-79F7B41D4D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99723" y="50502"/>
            <a:ext cx="1324800" cy="13248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CEF457F-3C3F-43C2-8E11-E387D9535B3B}"/>
              </a:ext>
            </a:extLst>
          </p:cNvPr>
          <p:cNvSpPr txBox="1"/>
          <p:nvPr/>
        </p:nvSpPr>
        <p:spPr>
          <a:xfrm>
            <a:off x="3108258" y="174293"/>
            <a:ext cx="615033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ru-RU" altLang="ru-RU" sz="3200" b="1">
                <a:solidFill>
                  <a:schemeClr val="accent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Образование</a:t>
            </a:r>
          </a:p>
          <a:p>
            <a:pPr algn="ctr" eaLnBrk="1" hangingPunct="1"/>
            <a:r>
              <a:rPr lang="ru-RU" altLang="ru-RU" sz="3200" b="1">
                <a:solidFill>
                  <a:schemeClr val="accent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Общее образование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3624113" y="1306287"/>
            <a:ext cx="5167707" cy="984128"/>
            <a:chOff x="0" y="-182034"/>
            <a:chExt cx="5167706" cy="984128"/>
          </a:xfrm>
          <a:scene3d>
            <a:camera prst="orthographicFront"/>
            <a:lightRig rig="flat" dir="t"/>
          </a:scene3d>
        </p:grpSpPr>
        <p:sp>
          <p:nvSpPr>
            <p:cNvPr id="9" name="Выноска со стрелкой вверх 8"/>
            <p:cNvSpPr/>
            <p:nvPr/>
          </p:nvSpPr>
          <p:spPr>
            <a:xfrm rot="10800000">
              <a:off x="0" y="160"/>
              <a:ext cx="5167706" cy="801934"/>
            </a:xfrm>
            <a:prstGeom prst="upArrowCallout">
              <a:avLst/>
            </a:prstGeom>
            <a:solidFill>
              <a:schemeClr val="accent1"/>
            </a:solidFill>
            <a:ln>
              <a:solidFill>
                <a:srgbClr val="FFC000"/>
              </a:solidFill>
            </a:ln>
            <a:sp3d prstMaterial="dkEdge">
              <a:bevelT w="8200" h="38100"/>
            </a:sp3d>
          </p:spPr>
          <p:style>
            <a:lnRef idx="0">
              <a:scrgbClr r="0" g="0" b="0"/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0" name="Выноска со стрелкой вверх 4"/>
            <p:cNvSpPr/>
            <p:nvPr/>
          </p:nvSpPr>
          <p:spPr>
            <a:xfrm>
              <a:off x="0" y="-182034"/>
              <a:ext cx="5167706" cy="703268"/>
            </a:xfrm>
            <a:prstGeom prst="rect">
              <a:avLst/>
            </a:prstGeom>
            <a:solidFill>
              <a:schemeClr val="accent1"/>
            </a:solidFill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13792" tIns="113792" rIns="113792" bIns="113792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kern="12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Всего по Управлению образования: </a:t>
              </a:r>
              <a:r>
                <a:rPr lang="ru-RU" sz="16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                 </a:t>
              </a:r>
              <a:r>
                <a:rPr lang="ru-RU" sz="1600" b="1" kern="12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расходы бюджетных средств -</a:t>
              </a:r>
              <a:r>
                <a:rPr lang="ru-RU" sz="16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148 </a:t>
              </a:r>
              <a:r>
                <a:rPr lang="ru-RU" sz="16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,3 млн</a:t>
              </a:r>
              <a:r>
                <a:rPr lang="ru-RU" sz="1600" b="1" kern="12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.руб</a:t>
              </a:r>
              <a:r>
                <a:rPr lang="ru-RU" sz="1600" b="1" kern="12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</p:grpSp>
      <p:sp>
        <p:nvSpPr>
          <p:cNvPr id="39" name="Прямоугольник: скругленные углы 13">
            <a:extLst>
              <a:ext uri="{FF2B5EF4-FFF2-40B4-BE49-F238E27FC236}">
                <a16:creationId xmlns:a16="http://schemas.microsoft.com/office/drawing/2014/main" xmlns="" id="{C87DEBA6-448A-4B6A-8E5F-881709CA5B21}"/>
              </a:ext>
            </a:extLst>
          </p:cNvPr>
          <p:cNvSpPr/>
          <p:nvPr/>
        </p:nvSpPr>
        <p:spPr>
          <a:xfrm>
            <a:off x="510075" y="2145521"/>
            <a:ext cx="5498840" cy="877601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180, 0 тыс. руб - приобретение наглядных материалов для детей дошкольного возраста  д/сад № 6, д/сад № 152 </a:t>
            </a:r>
          </a:p>
        </p:txBody>
      </p:sp>
      <p:sp>
        <p:nvSpPr>
          <p:cNvPr id="40" name="Прямоугольник: скругленные углы 13">
            <a:extLst>
              <a:ext uri="{FF2B5EF4-FFF2-40B4-BE49-F238E27FC236}">
                <a16:creationId xmlns:a16="http://schemas.microsoft.com/office/drawing/2014/main" xmlns="" id="{C87DEBA6-448A-4B6A-8E5F-881709CA5B21}"/>
              </a:ext>
            </a:extLst>
          </p:cNvPr>
          <p:cNvSpPr/>
          <p:nvPr/>
        </p:nvSpPr>
        <p:spPr>
          <a:xfrm>
            <a:off x="522516" y="5293047"/>
            <a:ext cx="5498840" cy="877601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4, 9 млн.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руб – питание малообеспеченных и детей с нарушениями здоровья в общеобразовательных организациях</a:t>
            </a:r>
          </a:p>
        </p:txBody>
      </p:sp>
      <p:sp>
        <p:nvSpPr>
          <p:cNvPr id="41" name="Прямоугольник: скругленные углы 13">
            <a:extLst>
              <a:ext uri="{FF2B5EF4-FFF2-40B4-BE49-F238E27FC236}">
                <a16:creationId xmlns:a16="http://schemas.microsoft.com/office/drawing/2014/main" xmlns="" id="{C87DEBA6-448A-4B6A-8E5F-881709CA5B21}"/>
              </a:ext>
            </a:extLst>
          </p:cNvPr>
          <p:cNvSpPr/>
          <p:nvPr/>
        </p:nvSpPr>
        <p:spPr>
          <a:xfrm>
            <a:off x="541176" y="4098725"/>
            <a:ext cx="5498840" cy="1070434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25, 4 млн.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руб – организация бесплатного питания для обучающихся 1-4 классы</a:t>
            </a:r>
          </a:p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2,7 млн.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руб – молочная продукция </a:t>
            </a:r>
          </a:p>
        </p:txBody>
      </p:sp>
      <p:sp>
        <p:nvSpPr>
          <p:cNvPr id="42" name="Прямоугольник: скругленные углы 13">
            <a:extLst>
              <a:ext uri="{FF2B5EF4-FFF2-40B4-BE49-F238E27FC236}">
                <a16:creationId xmlns:a16="http://schemas.microsoft.com/office/drawing/2014/main" xmlns="" id="{C87DEBA6-448A-4B6A-8E5F-881709CA5B21}"/>
              </a:ext>
            </a:extLst>
          </p:cNvPr>
          <p:cNvSpPr/>
          <p:nvPr/>
        </p:nvSpPr>
        <p:spPr>
          <a:xfrm>
            <a:off x="541177" y="3100354"/>
            <a:ext cx="5498840" cy="877601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603, 1 тыс. руб - приобретение современного оборудования д/сад № 93</a:t>
            </a:r>
          </a:p>
        </p:txBody>
      </p:sp>
      <p:sp>
        <p:nvSpPr>
          <p:cNvPr id="43" name="Прямоугольник: скругленные углы 13">
            <a:extLst>
              <a:ext uri="{FF2B5EF4-FFF2-40B4-BE49-F238E27FC236}">
                <a16:creationId xmlns:a16="http://schemas.microsoft.com/office/drawing/2014/main" xmlns="" id="{C87DEBA6-448A-4B6A-8E5F-881709CA5B21}"/>
              </a:ext>
            </a:extLst>
          </p:cNvPr>
          <p:cNvSpPr/>
          <p:nvPr/>
        </p:nvSpPr>
        <p:spPr>
          <a:xfrm>
            <a:off x="6475444" y="2120640"/>
            <a:ext cx="5498840" cy="877601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469, 5 тыс .руб – замена оконных блоков                 в МОУ Еленинская СОШ</a:t>
            </a:r>
          </a:p>
        </p:txBody>
      </p:sp>
      <p:sp>
        <p:nvSpPr>
          <p:cNvPr id="44" name="Прямоугольник: скругленные углы 13">
            <a:extLst>
              <a:ext uri="{FF2B5EF4-FFF2-40B4-BE49-F238E27FC236}">
                <a16:creationId xmlns:a16="http://schemas.microsoft.com/office/drawing/2014/main" xmlns="" id="{C87DEBA6-448A-4B6A-8E5F-881709CA5B21}"/>
              </a:ext>
            </a:extLst>
          </p:cNvPr>
          <p:cNvSpPr/>
          <p:nvPr/>
        </p:nvSpPr>
        <p:spPr>
          <a:xfrm>
            <a:off x="6475444" y="3044367"/>
            <a:ext cx="5498840" cy="1117086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13, 3 млн. руб.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– создание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центров образования естественнонаучной и технологической направленности </a:t>
            </a:r>
            <a:r>
              <a:rPr lang="ru-RU" sz="1000" i="1" dirty="0" smtClean="0"/>
              <a:t>( СОШ № 1 г. Карталы, СОШ № 45 г. Карталы», Анненская СОШ ,Варшавская СОШ, Великопетровская СОШ, Новокаолиновая СОШ)</a:t>
            </a:r>
            <a:endParaRPr lang="ru-RU" sz="1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Прямоугольник: скругленные углы 13">
            <a:extLst>
              <a:ext uri="{FF2B5EF4-FFF2-40B4-BE49-F238E27FC236}">
                <a16:creationId xmlns:a16="http://schemas.microsoft.com/office/drawing/2014/main" xmlns="" id="{C87DEBA6-448A-4B6A-8E5F-881709CA5B21}"/>
              </a:ext>
            </a:extLst>
          </p:cNvPr>
          <p:cNvSpPr/>
          <p:nvPr/>
        </p:nvSpPr>
        <p:spPr>
          <a:xfrm>
            <a:off x="6456784" y="4285341"/>
            <a:ext cx="5498840" cy="877601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,9 млн.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руб – обновление материально-технической базы для занятий физической культурой и спортом (Полтавская СОШ)</a:t>
            </a:r>
          </a:p>
        </p:txBody>
      </p:sp>
      <p:sp>
        <p:nvSpPr>
          <p:cNvPr id="46" name="Прямоугольник: скругленные углы 13">
            <a:extLst>
              <a:ext uri="{FF2B5EF4-FFF2-40B4-BE49-F238E27FC236}">
                <a16:creationId xmlns:a16="http://schemas.microsoft.com/office/drawing/2014/main" xmlns="" id="{C87DEBA6-448A-4B6A-8E5F-881709CA5B21}"/>
              </a:ext>
            </a:extLst>
          </p:cNvPr>
          <p:cNvSpPr/>
          <p:nvPr/>
        </p:nvSpPr>
        <p:spPr>
          <a:xfrm>
            <a:off x="6469225" y="5277497"/>
            <a:ext cx="5498840" cy="877601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771, 5 тыс. руб – организация отдыха детей            в каникулярное время</a:t>
            </a:r>
          </a:p>
        </p:txBody>
      </p:sp>
    </p:spTree>
    <p:extLst>
      <p:ext uri="{BB962C8B-B14F-4D97-AF65-F5344CB8AC3E}">
        <p14:creationId xmlns:p14="http://schemas.microsoft.com/office/powerpoint/2010/main" xmlns="" val="26884026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8CBE763-D714-4FDA-9E6B-6805460242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7626" y="365126"/>
            <a:ext cx="8682825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4400" dirty="0"/>
              <a:t/>
            </a:r>
            <a:br>
              <a:rPr lang="ru-RU" altLang="ru-RU" sz="4400" dirty="0"/>
            </a:br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CA6197C9-F293-4C80-9D4B-79F7B41D4D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69864" y="139960"/>
            <a:ext cx="1324800" cy="13248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02899EA-066D-45E6-ADEB-39738E8FDCCB}"/>
              </a:ext>
            </a:extLst>
          </p:cNvPr>
          <p:cNvSpPr txBox="1"/>
          <p:nvPr/>
        </p:nvSpPr>
        <p:spPr>
          <a:xfrm>
            <a:off x="2141553" y="282688"/>
            <a:ext cx="828459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Образование</a:t>
            </a:r>
          </a:p>
          <a:p>
            <a:pPr algn="ctr"/>
            <a:r>
              <a:rPr lang="ru-RU" sz="32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Общее образование</a:t>
            </a:r>
          </a:p>
        </p:txBody>
      </p:sp>
      <p:sp>
        <p:nvSpPr>
          <p:cNvPr id="8" name="Прямоугольник: скругленные углы 13">
            <a:extLst>
              <a:ext uri="{FF2B5EF4-FFF2-40B4-BE49-F238E27FC236}">
                <a16:creationId xmlns:a16="http://schemas.microsoft.com/office/drawing/2014/main" xmlns="" id="{C87DEBA6-448A-4B6A-8E5F-881709CA5B21}"/>
              </a:ext>
            </a:extLst>
          </p:cNvPr>
          <p:cNvSpPr/>
          <p:nvPr/>
        </p:nvSpPr>
        <p:spPr>
          <a:xfrm>
            <a:off x="239487" y="1688317"/>
            <a:ext cx="5498840" cy="877601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МОУ «Неплюевская СОШ» получила современное интерактивное оборудование, компьютеры</a:t>
            </a:r>
          </a:p>
        </p:txBody>
      </p:sp>
      <p:sp>
        <p:nvSpPr>
          <p:cNvPr id="9" name="Прямоугольник: скругленные углы 13">
            <a:extLst>
              <a:ext uri="{FF2B5EF4-FFF2-40B4-BE49-F238E27FC236}">
                <a16:creationId xmlns:a16="http://schemas.microsoft.com/office/drawing/2014/main" xmlns="" id="{C87DEBA6-448A-4B6A-8E5F-881709CA5B21}"/>
              </a:ext>
            </a:extLst>
          </p:cNvPr>
          <p:cNvSpPr/>
          <p:nvPr/>
        </p:nvSpPr>
        <p:spPr>
          <a:xfrm>
            <a:off x="6015135" y="1678989"/>
            <a:ext cx="5498840" cy="877601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МОУ «Варшавская СОШ» и МОУ «Еленинская СОШ» получили новые автобусы для осуществления перевоза детей</a:t>
            </a:r>
          </a:p>
        </p:txBody>
      </p:sp>
      <p:pic>
        <p:nvPicPr>
          <p:cNvPr id="11" name="Рисунок 10" descr="MyCollages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15616" y="2698103"/>
            <a:ext cx="3889311" cy="38893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MyCollages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88630" y="2679440"/>
            <a:ext cx="3879980" cy="38799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1599862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8CBE763-D714-4FDA-9E6B-6805460242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7626" y="365126"/>
            <a:ext cx="8682825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4400" dirty="0"/>
              <a:t/>
            </a:r>
            <a:br>
              <a:rPr lang="ru-RU" altLang="ru-RU" sz="4400" dirty="0"/>
            </a:br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CA6197C9-F293-4C80-9D4B-79F7B41D4D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67200" y="121298"/>
            <a:ext cx="1324800" cy="13248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02899EA-066D-45E6-ADEB-39738E8FDCCB}"/>
              </a:ext>
            </a:extLst>
          </p:cNvPr>
          <p:cNvSpPr txBox="1"/>
          <p:nvPr/>
        </p:nvSpPr>
        <p:spPr>
          <a:xfrm>
            <a:off x="2141553" y="282690"/>
            <a:ext cx="828459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Культура и спорт</a:t>
            </a:r>
          </a:p>
        </p:txBody>
      </p:sp>
      <p:sp>
        <p:nvSpPr>
          <p:cNvPr id="8" name="Прямоугольник: скругленные углы 13">
            <a:extLst>
              <a:ext uri="{FF2B5EF4-FFF2-40B4-BE49-F238E27FC236}">
                <a16:creationId xmlns:a16="http://schemas.microsoft.com/office/drawing/2014/main" xmlns="" id="{C87DEBA6-448A-4B6A-8E5F-881709CA5B21}"/>
              </a:ext>
            </a:extLst>
          </p:cNvPr>
          <p:cNvSpPr/>
          <p:nvPr/>
        </p:nvSpPr>
        <p:spPr>
          <a:xfrm>
            <a:off x="801135" y="1008705"/>
            <a:ext cx="4907903" cy="916279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71 учреждение </a:t>
            </a:r>
            <a:r>
              <a:rPr lang="ru-RU" sz="1400" b="1">
                <a:latin typeface="Times New Roman" pitchFamily="18" charset="0"/>
                <a:cs typeface="Times New Roman" pitchFamily="18" charset="0"/>
              </a:rPr>
              <a:t>культуры: ДК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и клубов </a:t>
            </a:r>
            <a:r>
              <a:rPr lang="ru-RU" sz="1400" b="1">
                <a:latin typeface="Times New Roman" pitchFamily="18" charset="0"/>
                <a:cs typeface="Times New Roman" pitchFamily="18" charset="0"/>
              </a:rPr>
              <a:t>– 36,</a:t>
            </a:r>
          </a:p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>
                <a:latin typeface="Times New Roman" pitchFamily="18" charset="0"/>
                <a:cs typeface="Times New Roman" pitchFamily="18" charset="0"/>
              </a:rPr>
              <a:t> библиотек – 27, ДШИ – 6                                         Историко-краеведческий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музей </a:t>
            </a:r>
            <a:r>
              <a:rPr lang="ru-RU" sz="1400" b="1">
                <a:latin typeface="Times New Roman" pitchFamily="18" charset="0"/>
                <a:cs typeface="Times New Roman" pitchFamily="18" charset="0"/>
              </a:rPr>
              <a:t>и РОМЦ</a:t>
            </a:r>
            <a:r>
              <a:rPr lang="ru-RU" b="1"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: скругленные углы 13">
            <a:extLst>
              <a:ext uri="{FF2B5EF4-FFF2-40B4-BE49-F238E27FC236}">
                <a16:creationId xmlns:a16="http://schemas.microsoft.com/office/drawing/2014/main" xmlns="" id="{C87DEBA6-448A-4B6A-8E5F-881709CA5B21}"/>
              </a:ext>
            </a:extLst>
          </p:cNvPr>
          <p:cNvSpPr/>
          <p:nvPr/>
        </p:nvSpPr>
        <p:spPr>
          <a:xfrm>
            <a:off x="503489" y="2049665"/>
            <a:ext cx="5503195" cy="365410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11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,8 млн.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руб - укрепление материально-технической базы</a:t>
            </a:r>
            <a:endParaRPr lang="ru-RU" sz="1400" b="1" dirty="0"/>
          </a:p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: скругленные углы 13">
            <a:extLst>
              <a:ext uri="{FF2B5EF4-FFF2-40B4-BE49-F238E27FC236}">
                <a16:creationId xmlns:a16="http://schemas.microsoft.com/office/drawing/2014/main" xmlns="" id="{DFC4589C-DD84-4C89-B171-AAF0F8255198}"/>
              </a:ext>
            </a:extLst>
          </p:cNvPr>
          <p:cNvSpPr/>
          <p:nvPr/>
        </p:nvSpPr>
        <p:spPr>
          <a:xfrm>
            <a:off x="288800" y="3133030"/>
            <a:ext cx="5932567" cy="791411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-приобретено оборудование, зрительские кресла в учреждения культуры и спорта </a:t>
            </a:r>
            <a:r>
              <a:rPr lang="ru-RU" sz="1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(ДК с.Великопетровка; клуб-филиал     п. Родники; ДК с. Неплюевка, СК Локомотив)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: скругленные углы 13">
            <a:extLst>
              <a:ext uri="{FF2B5EF4-FFF2-40B4-BE49-F238E27FC236}">
                <a16:creationId xmlns:a16="http://schemas.microsoft.com/office/drawing/2014/main" xmlns="" id="{7226B933-782C-4AE2-B37F-9F683ABA5BE6}"/>
              </a:ext>
            </a:extLst>
          </p:cNvPr>
          <p:cNvSpPr/>
          <p:nvPr/>
        </p:nvSpPr>
        <p:spPr>
          <a:xfrm>
            <a:off x="288800" y="2474737"/>
            <a:ext cx="5932567" cy="598630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-проведены ремонтные работы в 4-х учреждениях культуры </a:t>
            </a:r>
            <a:r>
              <a:rPr lang="ru-RU" sz="1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(ДШИ г. Карталы, ДК п. Ольховка, ДК п. Южно-Степной, ДК п. Неплюевка</a:t>
            </a:r>
            <a:r>
              <a:rPr lang="ru-RU" sz="120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1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8CC711E5-7BD7-4D24-A3CB-6CE1BF84808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95295" y="830657"/>
            <a:ext cx="3366191" cy="33661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Прямоугольник: скругленные углы 13">
            <a:extLst>
              <a:ext uri="{FF2B5EF4-FFF2-40B4-BE49-F238E27FC236}">
                <a16:creationId xmlns:a16="http://schemas.microsoft.com/office/drawing/2014/main" xmlns="" id="{B913788C-23A6-4EB7-9DC6-1E9DEF81DA8F}"/>
              </a:ext>
            </a:extLst>
          </p:cNvPr>
          <p:cNvSpPr/>
          <p:nvPr/>
        </p:nvSpPr>
        <p:spPr>
          <a:xfrm>
            <a:off x="503484" y="5132491"/>
            <a:ext cx="5503195" cy="1298473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indent="449580" algn="just">
              <a:lnSpc>
                <a:spcPct val="115000"/>
              </a:lnSpc>
            </a:pPr>
            <a:r>
              <a:rPr lang="ru-RU" sz="1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Проведены </a:t>
            </a: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ремонты в учреждениях культуры (</a:t>
            </a:r>
            <a:r>
              <a:rPr lang="ru-RU" sz="1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ДК с. Анненское  частичный ремонт системы отопления; клуб-филиал п. Родники ремонт зрительного зала, библиотеки, фойе; ДК «Радуга» ремонт кровли; МУ «Историко-краеведческий музей»; МУДО Великопетровская ДШИ  ремонт кровли</a:t>
            </a: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: скругленные углы 13">
            <a:extLst>
              <a:ext uri="{FF2B5EF4-FFF2-40B4-BE49-F238E27FC236}">
                <a16:creationId xmlns:a16="http://schemas.microsoft.com/office/drawing/2014/main" xmlns="" id="{F1DE6312-442D-41F1-990C-16257788AF7F}"/>
              </a:ext>
            </a:extLst>
          </p:cNvPr>
          <p:cNvSpPr/>
          <p:nvPr/>
        </p:nvSpPr>
        <p:spPr>
          <a:xfrm>
            <a:off x="503484" y="4105384"/>
            <a:ext cx="5503195" cy="863805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indent="449580" algn="just">
              <a:lnSpc>
                <a:spcPct val="115000"/>
              </a:lnSpc>
            </a:pP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библиотеки пополнились как художественной так и образовательной, справочной </a:t>
            </a:r>
            <a:r>
              <a:rPr lang="ru-RU" sz="1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литературой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37758BE2-3588-4436-823D-867E071EC0F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07536" y="4468883"/>
            <a:ext cx="2106433" cy="21064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Прямоугольник: скругленные углы 13">
            <a:extLst>
              <a:ext uri="{FF2B5EF4-FFF2-40B4-BE49-F238E27FC236}">
                <a16:creationId xmlns:a16="http://schemas.microsoft.com/office/drawing/2014/main" xmlns="" id="{BB4B9F93-645D-4B4A-AF05-0C69490E1F90}"/>
              </a:ext>
            </a:extLst>
          </p:cNvPr>
          <p:cNvSpPr/>
          <p:nvPr/>
        </p:nvSpPr>
        <p:spPr>
          <a:xfrm>
            <a:off x="8771221" y="4744820"/>
            <a:ext cx="3180523" cy="1579701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indent="270510">
              <a:lnSpc>
                <a:spcPct val="115000"/>
              </a:lnSpc>
              <a:spcAft>
                <a:spcPts val="0"/>
              </a:spcAft>
            </a:pPr>
            <a:r>
              <a:rPr lang="ru-RU" sz="12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слуга кинопоказ фильмов в Доме культуры «40 лет Октября»: продемонстрировано - 734 киносеанса</a:t>
            </a:r>
            <a:r>
              <a:rPr lang="ru-RU" sz="120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количество посетителей - 8268 чел</a:t>
            </a:r>
            <a:r>
              <a:rPr lang="ru-RU" sz="120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охват населения – 33 %</a:t>
            </a:r>
            <a:r>
              <a:rPr lang="ru-RU" sz="120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r>
              <a:rPr lang="ru-RU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валовой сбор от показа – 1 417,4 тыс. руб</a:t>
            </a:r>
            <a:endParaRPr lang="ru-RU" sz="120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599862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8CBE763-D714-4FDA-9E6B-6805460242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7626" y="365126"/>
            <a:ext cx="8682825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4400" dirty="0"/>
              <a:t/>
            </a:r>
            <a:br>
              <a:rPr lang="ru-RU" altLang="ru-RU" sz="4400" dirty="0"/>
            </a:br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CA6197C9-F293-4C80-9D4B-79F7B41D4D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79195" y="111968"/>
            <a:ext cx="1324800" cy="13248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416629" y="482475"/>
            <a:ext cx="710059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Традиционные мероприятия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925E79D2-66B5-4A3C-BCCD-3BF1965589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8052" y="1292753"/>
            <a:ext cx="4893365" cy="48933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067D0B81-B27A-4078-8C69-328F2561F37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52284" y="4236799"/>
            <a:ext cx="2289313" cy="22893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Прямоугольник: скругленные углы 13">
            <a:extLst>
              <a:ext uri="{FF2B5EF4-FFF2-40B4-BE49-F238E27FC236}">
                <a16:creationId xmlns:a16="http://schemas.microsoft.com/office/drawing/2014/main" xmlns="" id="{49E2DE9F-4487-4FB6-BE7F-9A6870F6EF38}"/>
              </a:ext>
            </a:extLst>
          </p:cNvPr>
          <p:cNvSpPr/>
          <p:nvPr/>
        </p:nvSpPr>
        <p:spPr>
          <a:xfrm>
            <a:off x="5500701" y="4684212"/>
            <a:ext cx="3180523" cy="1579701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indent="270510" algn="just">
              <a:lnSpc>
                <a:spcPct val="115000"/>
              </a:lnSpc>
              <a:spcAft>
                <a:spcPts val="0"/>
              </a:spcAft>
            </a:pPr>
            <a:r>
              <a:rPr lang="ru-RU" sz="12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</a:t>
            </a:r>
            <a:r>
              <a:rPr lang="ru-RU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ирковой коллектив «БИС» получил звание «Образцовый». На протяжении последних 5 лет он радовал жителей района своим творчеством, активно участвуя в различных мероприятиях районного масштаба. </a:t>
            </a:r>
            <a:endParaRPr lang="ru-RU" sz="120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xmlns="" id="{3AA8E182-9E8B-4234-A8F1-5E12F5CBFAAF}"/>
              </a:ext>
            </a:extLst>
          </p:cNvPr>
          <p:cNvSpPr/>
          <p:nvPr/>
        </p:nvSpPr>
        <p:spPr>
          <a:xfrm>
            <a:off x="8491993" y="1583449"/>
            <a:ext cx="3297619" cy="2477323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indent="270510">
              <a:lnSpc>
                <a:spcPct val="115000"/>
              </a:lnSpc>
              <a:spcAft>
                <a:spcPts val="0"/>
              </a:spcAft>
            </a:pPr>
            <a:r>
              <a:rPr lang="ru-RU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2024 году был проведен ряд масштабных </a:t>
            </a:r>
            <a:r>
              <a:rPr lang="ru-RU" sz="12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ероприятий, отличающихся разнообразием форм и направлений (районные фестивали, конкурсы, концерты и выставки).</a:t>
            </a:r>
          </a:p>
          <a:p>
            <a:pPr indent="270510">
              <a:lnSpc>
                <a:spcPct val="115000"/>
              </a:lnSpc>
              <a:spcAft>
                <a:spcPts val="0"/>
              </a:spcAft>
            </a:pPr>
            <a:r>
              <a:rPr lang="ru-RU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Традиционные районные мероприятия, посвященные Дню защитников Отечества и Международному женскому дню, Дню Победы, «Масленица» и «Дню города», «Дню молодежи» и «Дню семьи, любви и верности».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335BAC15-891B-4316-9233-ECD541E1B9A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23433" y="1372219"/>
            <a:ext cx="3202056" cy="32020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6766172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8CBE763-D714-4FDA-9E6B-6805460242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7626" y="365126"/>
            <a:ext cx="8682825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4400" dirty="0"/>
              <a:t/>
            </a:r>
            <a:br>
              <a:rPr lang="ru-RU" altLang="ru-RU" sz="4400" dirty="0"/>
            </a:br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CA6197C9-F293-4C80-9D4B-79F7B41D4D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44509" y="121298"/>
            <a:ext cx="1324800" cy="13248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E274E2F-1672-4388-8F7B-3CD9D6538ADC}"/>
              </a:ext>
            </a:extLst>
          </p:cNvPr>
          <p:cNvSpPr txBox="1"/>
          <p:nvPr/>
        </p:nvSpPr>
        <p:spPr>
          <a:xfrm>
            <a:off x="2753139" y="131713"/>
            <a:ext cx="615033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Спорт</a:t>
            </a:r>
            <a:endParaRPr lang="ru-RU" sz="3200" b="1" dirty="0">
              <a:solidFill>
                <a:schemeClr val="accent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Прямоугольник: скругленные углы 13">
            <a:extLst>
              <a:ext uri="{FF2B5EF4-FFF2-40B4-BE49-F238E27FC236}">
                <a16:creationId xmlns:a16="http://schemas.microsoft.com/office/drawing/2014/main" xmlns="" id="{A876546A-AFBC-493D-AFF6-206CDB094407}"/>
              </a:ext>
            </a:extLst>
          </p:cNvPr>
          <p:cNvSpPr/>
          <p:nvPr/>
        </p:nvSpPr>
        <p:spPr>
          <a:xfrm>
            <a:off x="896199" y="783698"/>
            <a:ext cx="6871388" cy="1410972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indent="360680" algn="just" fontAlgn="base">
              <a:lnSpc>
                <a:spcPct val="115000"/>
              </a:lnSpc>
              <a:spcAft>
                <a:spcPts val="0"/>
              </a:spcAft>
            </a:pPr>
            <a:r>
              <a:rPr lang="ru-RU" sz="1400" kern="15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В 2024 году подведены итоги реализации Всероссийского физкультурного спортивного комплекса ГТО за прошедшие 10 лет. По итогам работы Карталинский район абсолютный лидер среди всех муниципальных образований Челябинской области. Уровень вовлеченности населения в реализацию комплекса составил </a:t>
            </a:r>
            <a:r>
              <a:rPr lang="ru-RU" sz="1400" b="1" kern="15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32%.</a:t>
            </a:r>
            <a:r>
              <a:rPr lang="ru-RU" sz="1400" kern="15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Это один из лучших показателей в России.</a:t>
            </a:r>
            <a:endParaRPr lang="ru-RU" sz="140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: скругленные углы 13">
            <a:extLst>
              <a:ext uri="{FF2B5EF4-FFF2-40B4-BE49-F238E27FC236}">
                <a16:creationId xmlns:a16="http://schemas.microsoft.com/office/drawing/2014/main" xmlns="" id="{5C71FF22-A80F-46C7-8133-5F8E11834E96}"/>
              </a:ext>
            </a:extLst>
          </p:cNvPr>
          <p:cNvSpPr/>
          <p:nvPr/>
        </p:nvSpPr>
        <p:spPr>
          <a:xfrm>
            <a:off x="8116072" y="4754484"/>
            <a:ext cx="2895989" cy="1708662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indent="360680" algn="just" fontAlgn="base">
              <a:lnSpc>
                <a:spcPct val="115000"/>
              </a:lnSpc>
              <a:spcAft>
                <a:spcPts val="0"/>
              </a:spcAft>
            </a:pPr>
            <a:r>
              <a:rPr lang="ru-RU" sz="1200" kern="15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В очередной раз Карталинский район  получи грант 400 тысяч рублей за </a:t>
            </a:r>
            <a:r>
              <a:rPr lang="en-US" sz="1200" kern="15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</a:t>
            </a:r>
            <a:r>
              <a:rPr lang="ru-RU" sz="1200" kern="15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место в областном смотре конкурсе на лучшую организацию физкультурно-оздоровительной и спортивно-массовой работы за 2023 г.</a:t>
            </a:r>
            <a:endParaRPr lang="ru-RU" sz="120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51A4DC57-F7F5-43B9-BE33-ABFECEC513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52071" y="1432970"/>
            <a:ext cx="2423988" cy="3231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5C94C637-37A6-464D-AB03-B52D36CA3E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9880" y="2441338"/>
            <a:ext cx="4245335" cy="4245334"/>
          </a:xfrm>
          <a:prstGeom prst="rect">
            <a:avLst/>
          </a:prstGeom>
        </p:spPr>
      </p:pic>
      <p:sp>
        <p:nvSpPr>
          <p:cNvPr id="16" name="Прямоугольник: скругленные углы 13">
            <a:extLst>
              <a:ext uri="{FF2B5EF4-FFF2-40B4-BE49-F238E27FC236}">
                <a16:creationId xmlns:a16="http://schemas.microsoft.com/office/drawing/2014/main" xmlns="" id="{37BF0AC6-6A0E-4C77-8DC2-9F65284ABD97}"/>
              </a:ext>
            </a:extLst>
          </p:cNvPr>
          <p:cNvSpPr/>
          <p:nvPr/>
        </p:nvSpPr>
        <p:spPr>
          <a:xfrm>
            <a:off x="4791690" y="2441339"/>
            <a:ext cx="3215276" cy="3482384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indent="228600" algn="just">
              <a:lnSpc>
                <a:spcPct val="115000"/>
              </a:lnSpc>
              <a:spcAft>
                <a:spcPts val="0"/>
              </a:spcAft>
            </a:pPr>
            <a:r>
              <a:rPr lang="ru-RU" sz="12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П</a:t>
            </a:r>
            <a:r>
              <a:rPr lang="ru-RU" sz="12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роведено 360 спортивных мероприятий, в них приняло участие-15913 человек.</a:t>
            </a:r>
            <a:endParaRPr lang="ru-RU" sz="1200">
              <a:solidFill>
                <a:schemeClr val="bg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28600" algn="just">
              <a:lnSpc>
                <a:spcPct val="115000"/>
              </a:lnSpc>
              <a:spcAft>
                <a:spcPts val="0"/>
              </a:spcAft>
            </a:pPr>
            <a:r>
              <a:rPr lang="ru-RU" sz="12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Самыми значимыми мероприятиями муниципального уровня стали:</a:t>
            </a:r>
            <a:r>
              <a:rPr lang="ru-RU" sz="1200">
                <a:solidFill>
                  <a:schemeClr val="bg1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                       </a:t>
            </a:r>
            <a:r>
              <a:rPr lang="ru-RU" sz="12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- Всероссийская массовая лыжная гонка «Лыжня России-24»;                                                                  - Всероссийский турнир по греко-римской борьбе, посвященный землякам героям-карталинцам</a:t>
            </a:r>
            <a:r>
              <a:rPr lang="ru-RU" sz="1200">
                <a:solidFill>
                  <a:schemeClr val="bg1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;                                                                     </a:t>
            </a:r>
            <a:r>
              <a:rPr lang="ru-RU" sz="12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- легкоатлетическая эстафета; осенний легкоатлетический кросс; </a:t>
            </a:r>
            <a:r>
              <a:rPr lang="ru-RU" sz="1200">
                <a:solidFill>
                  <a:schemeClr val="bg1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                                </a:t>
            </a:r>
            <a:r>
              <a:rPr lang="ru-RU" sz="12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- </a:t>
            </a:r>
            <a:r>
              <a:rPr lang="ru-RU" sz="12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мероприятие по выполнению нормативов комплекса «Готов к труду и обороне» среди жителей района.</a:t>
            </a:r>
            <a:endParaRPr lang="ru-RU" sz="1200">
              <a:solidFill>
                <a:schemeClr val="bg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660424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8CBE763-D714-4FDA-9E6B-6805460242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7626" y="365127"/>
            <a:ext cx="8682825" cy="584775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4400" dirty="0"/>
              <a:t/>
            </a:r>
            <a:br>
              <a:rPr lang="ru-RU" altLang="ru-RU" sz="4400" dirty="0"/>
            </a:br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CA6197C9-F293-4C80-9D4B-79F7B41D4D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35179" y="158620"/>
            <a:ext cx="1324800" cy="13248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B05D46F-ACB7-414F-8716-74DE06187509}"/>
              </a:ext>
            </a:extLst>
          </p:cNvPr>
          <p:cNvSpPr txBox="1"/>
          <p:nvPr/>
        </p:nvSpPr>
        <p:spPr>
          <a:xfrm>
            <a:off x="3265231" y="152048"/>
            <a:ext cx="615033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Здравоохранение</a:t>
            </a:r>
            <a:endParaRPr lang="ru-RU" sz="3200" b="1" dirty="0">
              <a:solidFill>
                <a:schemeClr val="accent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Прямоугольник: скругленные углы 13">
            <a:extLst>
              <a:ext uri="{FF2B5EF4-FFF2-40B4-BE49-F238E27FC236}">
                <a16:creationId xmlns:a16="http://schemas.microsoft.com/office/drawing/2014/main" xmlns="" id="{B64E6EFA-8362-4171-A7E5-DB5C0745FF0D}"/>
              </a:ext>
            </a:extLst>
          </p:cNvPr>
          <p:cNvSpPr/>
          <p:nvPr/>
        </p:nvSpPr>
        <p:spPr>
          <a:xfrm>
            <a:off x="763325" y="949900"/>
            <a:ext cx="6074797" cy="780660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indent="450215">
              <a:lnSpc>
                <a:spcPct val="115000"/>
              </a:lnSpc>
              <a:spcAft>
                <a:spcPts val="0"/>
              </a:spcAft>
            </a:pPr>
            <a:r>
              <a:rPr lang="ru-RU" sz="1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2024 году в районе продолжена реализация программы  </a:t>
            </a:r>
          </a:p>
          <a:p>
            <a:pPr indent="450215">
              <a:lnSpc>
                <a:spcPct val="115000"/>
              </a:lnSpc>
              <a:spcAft>
                <a:spcPts val="0"/>
              </a:spcAft>
            </a:pPr>
            <a:r>
              <a:rPr lang="ru-RU" sz="16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1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«Модернизация первичного звена здравоохранения».</a:t>
            </a:r>
            <a:endParaRPr lang="ru-RU" sz="1600">
              <a:solidFill>
                <a:schemeClr val="bg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: скругленные углы 13">
            <a:extLst>
              <a:ext uri="{FF2B5EF4-FFF2-40B4-BE49-F238E27FC236}">
                <a16:creationId xmlns:a16="http://schemas.microsoft.com/office/drawing/2014/main" xmlns="" id="{E6F5CF62-B2E9-4191-A60D-130FD832BC36}"/>
              </a:ext>
            </a:extLst>
          </p:cNvPr>
          <p:cNvSpPr/>
          <p:nvPr/>
        </p:nvSpPr>
        <p:spPr>
          <a:xfrm>
            <a:off x="6923797" y="1286167"/>
            <a:ext cx="4215111" cy="1441131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12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Завершено строительство трех новых ФАПов: в п. Озерный, п. Красный Яр, п. Некрасово. Идет строительство 2-х этажного корпуса, в котором разместятся  детская поликлиника, женская консультация, дневные стационары этих структурных подразделений. Срок окончания Контракта- июль 2025 года.</a:t>
            </a:r>
            <a:endParaRPr lang="ru-RU" sz="1200">
              <a:solidFill>
                <a:schemeClr val="bg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7031E800-75F7-46A4-9702-B3C834D90B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9215" y="1730561"/>
            <a:ext cx="5034889" cy="50348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Прямоугольник: скругленные углы 13">
            <a:extLst>
              <a:ext uri="{FF2B5EF4-FFF2-40B4-BE49-F238E27FC236}">
                <a16:creationId xmlns:a16="http://schemas.microsoft.com/office/drawing/2014/main" xmlns="" id="{E52101BA-1E09-4088-ABD0-B58CF1916B1F}"/>
              </a:ext>
            </a:extLst>
          </p:cNvPr>
          <p:cNvSpPr/>
          <p:nvPr/>
        </p:nvSpPr>
        <p:spPr>
          <a:xfrm>
            <a:off x="6507289" y="5835005"/>
            <a:ext cx="5367519" cy="864379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10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программе "Земский доктор" в 2024 приняты в штат 3 специалиста с высшим образованием: врач-терапевт, врач-эпидемиолог, врач-стоматолог.</a:t>
            </a:r>
          </a:p>
          <a:p>
            <a:r>
              <a:rPr lang="ru-RU" sz="10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программе "Земский фельдшер"  приняты 2 специалиста со средним медицинским образованием: фельдшер скорой помощи, фельдшер детской поликлиники. 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A62F5873-AF46-450E-9670-FF9735C0F8A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54447" y="2782363"/>
            <a:ext cx="3052639" cy="30526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0843300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8CBE763-D714-4FDA-9E6B-6805460242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7626" y="365126"/>
            <a:ext cx="8682825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4400" dirty="0"/>
              <a:t/>
            </a:r>
            <a:br>
              <a:rPr lang="ru-RU" altLang="ru-RU" sz="4400" dirty="0"/>
            </a:br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CA6197C9-F293-4C80-9D4B-79F7B41D4D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35179" y="158621"/>
            <a:ext cx="1324800" cy="13248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EF737B3-7968-404B-8CAC-83D3F822C2E9}"/>
              </a:ext>
            </a:extLst>
          </p:cNvPr>
          <p:cNvSpPr txBox="1"/>
          <p:nvPr/>
        </p:nvSpPr>
        <p:spPr>
          <a:xfrm>
            <a:off x="3032511" y="180462"/>
            <a:ext cx="615033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Здравоохранение</a:t>
            </a:r>
            <a:endParaRPr lang="ru-RU" sz="3200" b="1" dirty="0">
              <a:solidFill>
                <a:schemeClr val="accent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Прямоугольник: скругленные углы 13">
            <a:extLst>
              <a:ext uri="{FF2B5EF4-FFF2-40B4-BE49-F238E27FC236}">
                <a16:creationId xmlns:a16="http://schemas.microsoft.com/office/drawing/2014/main" xmlns="" id="{7F858B0F-3EDC-45C8-A0C8-602D8737AA43}"/>
              </a:ext>
            </a:extLst>
          </p:cNvPr>
          <p:cNvSpPr/>
          <p:nvPr/>
        </p:nvSpPr>
        <p:spPr>
          <a:xfrm>
            <a:off x="1101252" y="797391"/>
            <a:ext cx="2906205" cy="412922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lvl="0" algn="ctr">
              <a:spcAft>
                <a:spcPts val="0"/>
              </a:spcAft>
            </a:pPr>
            <a:r>
              <a:rPr lang="ru-RU" sz="1600" b="1"/>
              <a:t>Профилактическая работа:</a:t>
            </a:r>
            <a:endParaRPr lang="ru-RU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: скругленные углы 13">
            <a:extLst>
              <a:ext uri="{FF2B5EF4-FFF2-40B4-BE49-F238E27FC236}">
                <a16:creationId xmlns:a16="http://schemas.microsoft.com/office/drawing/2014/main" xmlns="" id="{C88884B8-570F-4AF2-9013-788FF768BA10}"/>
              </a:ext>
            </a:extLst>
          </p:cNvPr>
          <p:cNvSpPr/>
          <p:nvPr/>
        </p:nvSpPr>
        <p:spPr>
          <a:xfrm>
            <a:off x="218656" y="1301850"/>
            <a:ext cx="5808429" cy="709536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12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условиях круглосуточного стационара пролечено 6294 чел. (2023 год-6006), при этом на 4,3% снизилась  больничная летальность;</a:t>
            </a:r>
            <a:endParaRPr lang="ru-RU" sz="1200">
              <a:solidFill>
                <a:schemeClr val="bg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: скругленные углы 13">
            <a:extLst>
              <a:ext uri="{FF2B5EF4-FFF2-40B4-BE49-F238E27FC236}">
                <a16:creationId xmlns:a16="http://schemas.microsoft.com/office/drawing/2014/main" xmlns="" id="{79B8C326-65CA-4CAF-A75F-45639C42FDD6}"/>
              </a:ext>
            </a:extLst>
          </p:cNvPr>
          <p:cNvSpPr/>
          <p:nvPr/>
        </p:nvSpPr>
        <p:spPr>
          <a:xfrm>
            <a:off x="218656" y="2058890"/>
            <a:ext cx="5808429" cy="709536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12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доля злокачественных новообразований (ЗНО), выявленных на ранних стадиях (I-II стадиях),%, выросла с 57,0% в 2023 году до 62,4% в 2024 году;</a:t>
            </a:r>
            <a:endParaRPr lang="ru-RU" sz="1200">
              <a:solidFill>
                <a:schemeClr val="bg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: скругленные углы 13">
            <a:extLst>
              <a:ext uri="{FF2B5EF4-FFF2-40B4-BE49-F238E27FC236}">
                <a16:creationId xmlns:a16="http://schemas.microsoft.com/office/drawing/2014/main" xmlns="" id="{0C197DB1-192C-4C37-82AD-07A332B4FD10}"/>
              </a:ext>
            </a:extLst>
          </p:cNvPr>
          <p:cNvSpPr/>
          <p:nvPr/>
        </p:nvSpPr>
        <p:spPr>
          <a:xfrm>
            <a:off x="218656" y="2847343"/>
            <a:ext cx="5808429" cy="829047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12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доля граждан, ежегодно проходящих профилактический осмотр и (или) диспансеризацию от общего число населения, увеличилась с  55,9% в 2023 году до 73,6% в 2024 году;</a:t>
            </a:r>
            <a:endParaRPr lang="ru-RU" sz="1200">
              <a:solidFill>
                <a:schemeClr val="bg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: скругленные углы 13">
            <a:extLst>
              <a:ext uri="{FF2B5EF4-FFF2-40B4-BE49-F238E27FC236}">
                <a16:creationId xmlns:a16="http://schemas.microsoft.com/office/drawing/2014/main" xmlns="" id="{FDB4D68A-A79B-472F-861A-EA5B9DAB0DC8}"/>
              </a:ext>
            </a:extLst>
          </p:cNvPr>
          <p:cNvSpPr/>
          <p:nvPr/>
        </p:nvSpPr>
        <p:spPr>
          <a:xfrm>
            <a:off x="218653" y="3750236"/>
            <a:ext cx="5808429" cy="614835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12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повысился процент выполнения плана диспансеризации определенных групп взрослого населения с 55,9% до 82,2%;</a:t>
            </a:r>
            <a:endParaRPr lang="ru-RU" sz="1200">
              <a:solidFill>
                <a:schemeClr val="bg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: скругленные углы 13">
            <a:extLst>
              <a:ext uri="{FF2B5EF4-FFF2-40B4-BE49-F238E27FC236}">
                <a16:creationId xmlns:a16="http://schemas.microsoft.com/office/drawing/2014/main" xmlns="" id="{7207ECC0-6738-49D0-AB24-25B4F0498161}"/>
              </a:ext>
            </a:extLst>
          </p:cNvPr>
          <p:cNvSpPr/>
          <p:nvPr/>
        </p:nvSpPr>
        <p:spPr>
          <a:xfrm>
            <a:off x="218652" y="4430305"/>
            <a:ext cx="5808429" cy="614835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12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доля детей в возрасте 0-17 лет, охваченных профосмотрами, в 2024 году составила 86,5% </a:t>
            </a:r>
            <a:endParaRPr lang="ru-RU" sz="1200">
              <a:solidFill>
                <a:schemeClr val="bg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: скругленные углы 13">
            <a:extLst>
              <a:ext uri="{FF2B5EF4-FFF2-40B4-BE49-F238E27FC236}">
                <a16:creationId xmlns:a16="http://schemas.microsoft.com/office/drawing/2014/main" xmlns="" id="{C1CB2B26-ED22-4625-BADB-123C0CA28519}"/>
              </a:ext>
            </a:extLst>
          </p:cNvPr>
          <p:cNvSpPr/>
          <p:nvPr/>
        </p:nvSpPr>
        <p:spPr>
          <a:xfrm>
            <a:off x="218652" y="5107820"/>
            <a:ext cx="5808429" cy="614835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12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увеличился охват диспансерным наблюдением  на 5,2% ( 2023 г.-460,6; 2024 -484,3 на 1000 населения).</a:t>
            </a:r>
            <a:endParaRPr lang="ru-RU" sz="1200">
              <a:solidFill>
                <a:schemeClr val="bg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: скругленные углы 13">
            <a:extLst>
              <a:ext uri="{FF2B5EF4-FFF2-40B4-BE49-F238E27FC236}">
                <a16:creationId xmlns:a16="http://schemas.microsoft.com/office/drawing/2014/main" xmlns="" id="{22A226C9-F879-4027-BA8E-BAD9A6EEB59E}"/>
              </a:ext>
            </a:extLst>
          </p:cNvPr>
          <p:cNvSpPr/>
          <p:nvPr/>
        </p:nvSpPr>
        <p:spPr>
          <a:xfrm>
            <a:off x="218651" y="5840253"/>
            <a:ext cx="5808429" cy="829047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2024 года районная больница работает как межрайонная лаборатория по определению гликированного гемоглобина для Карталинского, Варненского, Чесменского, Брединского районов, рабочего поселка Локомотивного</a:t>
            </a: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1111AE22-F18D-407C-8F46-1D62CACD34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45735" y="1984693"/>
            <a:ext cx="5569369" cy="3737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0843300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8CBE763-D714-4FDA-9E6B-6805460242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7626" y="365126"/>
            <a:ext cx="8682825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4400" dirty="0"/>
              <a:t/>
            </a:r>
            <a:br>
              <a:rPr lang="ru-RU" altLang="ru-RU" sz="4400" dirty="0"/>
            </a:br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CA6197C9-F293-4C80-9D4B-79F7B41D4D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35179" y="158621"/>
            <a:ext cx="1324800" cy="13248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82E4C50-BAC8-4F42-A55E-53A91BA5AEEE}"/>
              </a:ext>
            </a:extLst>
          </p:cNvPr>
          <p:cNvSpPr txBox="1"/>
          <p:nvPr/>
        </p:nvSpPr>
        <p:spPr>
          <a:xfrm>
            <a:off x="2900490" y="240731"/>
            <a:ext cx="615033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Социальная защита</a:t>
            </a:r>
            <a:endParaRPr lang="ru-RU" sz="3200" b="1" dirty="0">
              <a:solidFill>
                <a:schemeClr val="accent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Прямоугольник: скругленные углы 13">
            <a:extLst>
              <a:ext uri="{FF2B5EF4-FFF2-40B4-BE49-F238E27FC236}">
                <a16:creationId xmlns:a16="http://schemas.microsoft.com/office/drawing/2014/main" xmlns="" id="{0C4E9EB0-68EA-41FD-ACAB-690AE57B2003}"/>
              </a:ext>
            </a:extLst>
          </p:cNvPr>
          <p:cNvSpPr/>
          <p:nvPr/>
        </p:nvSpPr>
        <p:spPr>
          <a:xfrm>
            <a:off x="672777" y="1042352"/>
            <a:ext cx="4861331" cy="2973058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lvl="0" algn="ctr">
              <a:spcAft>
                <a:spcPts val="0"/>
              </a:spcAft>
            </a:pP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358, 2 млн. </a:t>
            </a:r>
            <a:r>
              <a:rPr 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руб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расходы 2024 года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содействие росту реальных доходов семей с детьми – 68,3 млн. руб.;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меры социальной поддержки граждан пожилого возраста и иных категорий граждан– 133,2 млн. руб.;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социальная поддержка детей-сирот и детей, оставшихся без попечения родителей (денежные средства на содержание ребенка в семье опекуна и приемных семей) – 34,0 млн. рублей,;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социальное обслуживание населения – 67,5 млн. рублей;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социальная поддержка детей-сирот и детей, оставшихся без попечения родителей, находящихся в муниципальных организациях для детей-сирот и детей, оставшихся без попечения родителей –53,3 млн.рублей.</a:t>
            </a:r>
          </a:p>
          <a:p>
            <a:pPr lvl="0" algn="ctr">
              <a:spcAft>
                <a:spcPts val="0"/>
              </a:spcAft>
            </a:pPr>
            <a:endParaRPr lang="ru-RU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: скругленные углы 13">
            <a:extLst>
              <a:ext uri="{FF2B5EF4-FFF2-40B4-BE49-F238E27FC236}">
                <a16:creationId xmlns:a16="http://schemas.microsoft.com/office/drawing/2014/main" xmlns="" id="{A8000DA9-BBCA-424B-A1CB-E3224A72118B}"/>
              </a:ext>
            </a:extLst>
          </p:cNvPr>
          <p:cNvSpPr/>
          <p:nvPr/>
        </p:nvSpPr>
        <p:spPr>
          <a:xfrm>
            <a:off x="603347" y="4228057"/>
            <a:ext cx="4291177" cy="1859214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lvl="0" algn="ctr">
              <a:spcAft>
                <a:spcPts val="0"/>
              </a:spcAft>
            </a:pP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соответствии с Законом Челябинской области от 29.06.2022 года №623-ЗО «О дополнительных мерах социальной поддержки отдельных категорий граждан в связи с проведением специальной военной операции на территориях Донецкой Народной республики, Луганской Народной республики и Украины» Управлением социальной защиты населения Карталинского муниципального района Челябинской области в 2024 году предоставлены на следующие выплаты:</a:t>
            </a:r>
            <a:endParaRPr lang="ru-RU" sz="1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: скругленные углы 13">
            <a:extLst>
              <a:ext uri="{FF2B5EF4-FFF2-40B4-BE49-F238E27FC236}">
                <a16:creationId xmlns:a16="http://schemas.microsoft.com/office/drawing/2014/main" xmlns="" id="{D87E1044-B398-43FD-BDE3-33D0B4FEB1E5}"/>
              </a:ext>
            </a:extLst>
          </p:cNvPr>
          <p:cNvSpPr/>
          <p:nvPr/>
        </p:nvSpPr>
        <p:spPr>
          <a:xfrm>
            <a:off x="6206887" y="3006193"/>
            <a:ext cx="3974944" cy="388804"/>
          </a:xfrm>
          <a:prstGeom prst="roundRect">
            <a:avLst>
              <a:gd name="adj" fmla="val 5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indent="449580">
              <a:spcAft>
                <a:spcPts val="0"/>
              </a:spcAft>
            </a:pPr>
            <a:r>
              <a:rPr lang="ru-RU" sz="1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единовременная выплата 197 участникам СВО</a:t>
            </a:r>
            <a:endParaRPr lang="ru-RU" sz="12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xmlns="" id="{CF4EED53-7126-4055-89BA-0AAB611E0023}"/>
              </a:ext>
            </a:extLst>
          </p:cNvPr>
          <p:cNvSpPr/>
          <p:nvPr/>
        </p:nvSpPr>
        <p:spPr>
          <a:xfrm>
            <a:off x="5975657" y="3454459"/>
            <a:ext cx="4572123" cy="536461"/>
          </a:xfrm>
          <a:prstGeom prst="roundRect">
            <a:avLst>
              <a:gd name="adj" fmla="val 5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indent="449580">
              <a:spcAft>
                <a:spcPts val="0"/>
              </a:spcAft>
            </a:pPr>
            <a:r>
              <a:rPr lang="ru-RU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единовременная выплата в размере 20,00 тыс. руб. выплачена 74 семье на 116 детей</a:t>
            </a:r>
            <a:endParaRPr lang="ru-RU" sz="12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xmlns="" id="{5D2C1498-2F7E-4748-A52E-86E39D32A8C9}"/>
              </a:ext>
            </a:extLst>
          </p:cNvPr>
          <p:cNvSpPr/>
          <p:nvPr/>
        </p:nvSpPr>
        <p:spPr>
          <a:xfrm>
            <a:off x="5057984" y="4043185"/>
            <a:ext cx="6530671" cy="815105"/>
          </a:xfrm>
          <a:prstGeom prst="roundRect">
            <a:avLst>
              <a:gd name="adj" fmla="val 5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indent="449580" algn="just">
              <a:spcAft>
                <a:spcPts val="0"/>
              </a:spcAft>
            </a:pP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единовременная выплата членам семей военнослужащих, погибших (умерших) в результате участия в специальной военной операции в размере 1,0 млн. руб. на семью в равных долях каждому из членов семьи, выплачено 44 семьям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xmlns="" id="{CC22E2C1-B952-437D-9F9A-89567F94B592}"/>
              </a:ext>
            </a:extLst>
          </p:cNvPr>
          <p:cNvSpPr/>
          <p:nvPr/>
        </p:nvSpPr>
        <p:spPr>
          <a:xfrm>
            <a:off x="5057984" y="4905639"/>
            <a:ext cx="6530671" cy="815105"/>
          </a:xfrm>
          <a:prstGeom prst="roundRect">
            <a:avLst>
              <a:gd name="adj" fmla="val 5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indent="449580" algn="just"/>
            <a:r>
              <a:rPr lang="ru-RU" sz="1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единовременная выплата военнослужащим получившим увечье (ранение, травму, контузию) в результате участия в специальной военной операции в размере </a:t>
            </a:r>
            <a:r>
              <a:rPr lang="ru-RU" sz="12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300,0 тыс. </a:t>
            </a:r>
            <a:r>
              <a:rPr lang="ru-RU" sz="1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руб., выплачено 67 гражданам</a:t>
            </a:r>
            <a:endParaRPr lang="ru-RU" sz="12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spcAft>
                <a:spcPts val="0"/>
              </a:spcAft>
            </a:pP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xmlns="" id="{B03365AE-CBCD-44F4-A62D-818CA060A471}"/>
              </a:ext>
            </a:extLst>
          </p:cNvPr>
          <p:cNvSpPr/>
          <p:nvPr/>
        </p:nvSpPr>
        <p:spPr>
          <a:xfrm>
            <a:off x="5057984" y="5741670"/>
            <a:ext cx="6530671" cy="815105"/>
          </a:xfrm>
          <a:prstGeom prst="roundRect">
            <a:avLst>
              <a:gd name="adj" fmla="val 5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indent="449580" algn="just"/>
            <a:r>
              <a:rPr lang="ru-RU" sz="1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12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</a:t>
            </a:r>
            <a:r>
              <a:rPr lang="ru-RU" sz="12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диновременное социальное пособие членам семей военнослужащих, выплачено 32 гражданам на сумму 235,0 тысяч рублей</a:t>
            </a:r>
            <a:endParaRPr lang="ru-RU" sz="12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spcAft>
                <a:spcPts val="0"/>
              </a:spcAft>
            </a:pP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F2C07A8-7FA4-45A0-8114-F8CE91DB49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98336" y="779756"/>
            <a:ext cx="3279211" cy="2186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0843300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8CBE763-D714-4FDA-9E6B-6805460242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7626" y="365126"/>
            <a:ext cx="8682825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4400" dirty="0"/>
              <a:t/>
            </a:r>
            <a:br>
              <a:rPr lang="ru-RU" altLang="ru-RU" sz="4400" dirty="0"/>
            </a:br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CA6197C9-F293-4C80-9D4B-79F7B41D4D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35179" y="158621"/>
            <a:ext cx="1324800" cy="13248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7BEDBBD-4A61-4657-9B2D-DC9F216E8DA2}"/>
              </a:ext>
            </a:extLst>
          </p:cNvPr>
          <p:cNvSpPr txBox="1"/>
          <p:nvPr/>
        </p:nvSpPr>
        <p:spPr>
          <a:xfrm>
            <a:off x="2063696" y="236248"/>
            <a:ext cx="806461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Строительство, инфраструктура, ЖКХ</a:t>
            </a:r>
            <a:endParaRPr lang="ru-RU" sz="3200" b="1" dirty="0">
              <a:solidFill>
                <a:schemeClr val="accent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xmlns="" id="{FD144D47-1B41-4155-BEFA-FA3BAF4846E6}"/>
              </a:ext>
            </a:extLst>
          </p:cNvPr>
          <p:cNvSpPr/>
          <p:nvPr/>
        </p:nvSpPr>
        <p:spPr>
          <a:xfrm>
            <a:off x="447551" y="1328052"/>
            <a:ext cx="6056616" cy="1024779"/>
          </a:xfrm>
          <a:prstGeom prst="roundRect">
            <a:avLst>
              <a:gd name="adj" fmla="val 5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lvl="0" algn="ctr">
              <a:spcAft>
                <a:spcPts val="0"/>
              </a:spcAft>
            </a:pP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«Дорожное хозяйство»:</a:t>
            </a:r>
            <a:r>
              <a:rPr lang="ru-RU" sz="1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заключено 4 муниципальных контракта на общую сумму </a:t>
            </a:r>
            <a:r>
              <a:rPr lang="ru-RU" sz="1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4,5 млн.рублей</a:t>
            </a: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на выполнение работ: по грейдированию дорожного покрытия, выполнение ямочного ремонта, нанесение дорожной разметки на автомобильных дорогах и пешеходных </a:t>
            </a:r>
            <a:r>
              <a:rPr lang="ru-RU" sz="1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переходов г. Карталы</a:t>
            </a:r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xmlns="" id="{39E3E0EF-16B3-4F1B-9CEE-80B77693FB36}"/>
              </a:ext>
            </a:extLst>
          </p:cNvPr>
          <p:cNvSpPr/>
          <p:nvPr/>
        </p:nvSpPr>
        <p:spPr>
          <a:xfrm>
            <a:off x="447551" y="2621992"/>
            <a:ext cx="6056616" cy="593903"/>
          </a:xfrm>
          <a:prstGeom prst="roundRect">
            <a:avLst>
              <a:gd name="adj" fmla="val 5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lvl="0" algn="ctr">
              <a:spcAft>
                <a:spcPts val="0"/>
              </a:spcAft>
            </a:pP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«Развитие дорожного хозяйства </a:t>
            </a:r>
            <a:b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транспортной доступности» заключено 15 контрактов на общую сумму </a:t>
            </a:r>
            <a:r>
              <a:rPr lang="ru-RU" sz="1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93,5 млн.рублей</a:t>
            </a:r>
            <a:endParaRPr lang="ru-RU" sz="1000" b="1" dirty="0">
              <a:solidFill>
                <a:schemeClr val="tx1"/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xmlns="" id="{1355638B-0ADE-4A7A-8E38-2B0DB81C6653}"/>
              </a:ext>
            </a:extLst>
          </p:cNvPr>
          <p:cNvSpPr/>
          <p:nvPr/>
        </p:nvSpPr>
        <p:spPr>
          <a:xfrm>
            <a:off x="447551" y="3431374"/>
            <a:ext cx="6056616" cy="499006"/>
          </a:xfrm>
          <a:prstGeom prst="roundRect">
            <a:avLst>
              <a:gd name="adj" fmla="val 5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lvl="0" algn="ctr">
              <a:spcAft>
                <a:spcPts val="0"/>
              </a:spcAft>
            </a:pPr>
            <a:r>
              <a:rPr lang="ru-RU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«Инициативные проекты 2024 год», заключено 3 контракта на сумму </a:t>
            </a:r>
            <a:r>
              <a:rPr lang="ru-RU" sz="12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11,5 млн.рублей</a:t>
            </a:r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xmlns="" id="{FBF99413-7A76-4A3F-A5FF-497A95BFF615}"/>
              </a:ext>
            </a:extLst>
          </p:cNvPr>
          <p:cNvSpPr/>
          <p:nvPr/>
        </p:nvSpPr>
        <p:spPr>
          <a:xfrm>
            <a:off x="447551" y="4828886"/>
            <a:ext cx="6056616" cy="733714"/>
          </a:xfrm>
          <a:prstGeom prst="roundRect">
            <a:avLst>
              <a:gd name="adj" fmla="val 5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lvl="0" algn="ctr">
              <a:spcAft>
                <a:spcPts val="0"/>
              </a:spcAft>
            </a:pP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«Формирование современной  городской среды» было заключено 5 контрактов на сумму </a:t>
            </a:r>
          </a:p>
          <a:p>
            <a:pPr lvl="0" algn="ctr">
              <a:spcAft>
                <a:spcPts val="0"/>
              </a:spcAft>
            </a:pPr>
            <a:r>
              <a:rPr lang="ru-RU" sz="1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15,5 млн.рублей</a:t>
            </a:r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xmlns="" id="{FCF88BE5-46DE-4A92-8926-FC3FB43C21E6}"/>
              </a:ext>
            </a:extLst>
          </p:cNvPr>
          <p:cNvSpPr/>
          <p:nvPr/>
        </p:nvSpPr>
        <p:spPr>
          <a:xfrm>
            <a:off x="447551" y="4150929"/>
            <a:ext cx="6056616" cy="459171"/>
          </a:xfrm>
          <a:prstGeom prst="roundRect">
            <a:avLst>
              <a:gd name="adj" fmla="val 5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lvl="0" algn="ctr">
              <a:spcAft>
                <a:spcPts val="0"/>
              </a:spcAft>
            </a:pP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«Чистая вода» заключен 1 контракт на сумму </a:t>
            </a:r>
            <a:r>
              <a:rPr lang="ru-RU" sz="1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8,9 млн.рублей</a:t>
            </a:r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xmlns="" id="{867CF781-2A48-401A-8CA0-F00699C60DA9}"/>
              </a:ext>
            </a:extLst>
          </p:cNvPr>
          <p:cNvSpPr/>
          <p:nvPr/>
        </p:nvSpPr>
        <p:spPr>
          <a:xfrm>
            <a:off x="447551" y="5617974"/>
            <a:ext cx="6056616" cy="593903"/>
          </a:xfrm>
          <a:prstGeom prst="roundRect">
            <a:avLst>
              <a:gd name="adj" fmla="val 5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lvl="0" algn="ctr">
              <a:spcAft>
                <a:spcPts val="0"/>
              </a:spcAft>
            </a:pPr>
            <a:r>
              <a:rPr lang="ru-RU" sz="12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«Развитие дорожного хозяйства и обеспечение безопасности дорожного движения»  было заключено 3 контракта на сумму 27,1 млн.рублей </a:t>
            </a:r>
            <a:endParaRPr lang="ru-RU" sz="1200" b="1" dirty="0">
              <a:solidFill>
                <a:schemeClr val="bg1"/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Eco\AppData\Local\Temp\Rar$DIa8140.41366\172000176809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89823" y="1419767"/>
            <a:ext cx="2279528" cy="1711625"/>
          </a:xfrm>
          <a:prstGeom prst="rect">
            <a:avLst/>
          </a:prstGeom>
          <a:noFill/>
        </p:spPr>
      </p:pic>
      <p:pic>
        <p:nvPicPr>
          <p:cNvPr id="15" name="Рисунок 14" descr="C:\Users\Eco\AppData\Local\Temp\Rar$DIa860.5978\IMG_20240522_16555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64363" y="3560685"/>
            <a:ext cx="2307051" cy="1528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" name="AutoShape 2" descr="blob:https://web.telegram.org/06ca63de-7ed2-4839-bb2d-37b5636b4ed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843300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8CBE763-D714-4FDA-9E6B-6805460242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7626" y="365126"/>
            <a:ext cx="8682825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4400" dirty="0"/>
              <a:t/>
            </a:r>
            <a:br>
              <a:rPr lang="ru-RU" altLang="ru-RU" sz="4400" dirty="0"/>
            </a:br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CA6197C9-F293-4C80-9D4B-79F7B41D4D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67200" y="14224"/>
            <a:ext cx="1324800" cy="13248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DE645DE-ED69-4C95-A54D-28FFF98EF8F4}"/>
              </a:ext>
            </a:extLst>
          </p:cNvPr>
          <p:cNvSpPr txBox="1"/>
          <p:nvPr/>
        </p:nvSpPr>
        <p:spPr>
          <a:xfrm>
            <a:off x="2765069" y="319743"/>
            <a:ext cx="615033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ru-RU" altLang="ru-RU" sz="3200" b="1">
                <a:solidFill>
                  <a:schemeClr val="accent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Консолидированный бюджет 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72A7E38-DE89-4828-A6A7-DD03256E153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0687" y="1174638"/>
            <a:ext cx="4405024" cy="29035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8" name="Группа 7">
            <a:extLst>
              <a:ext uri="{FF2B5EF4-FFF2-40B4-BE49-F238E27FC236}">
                <a16:creationId xmlns:a16="http://schemas.microsoft.com/office/drawing/2014/main" xmlns="" id="{D0CFEAEC-51A8-4E26-82A0-C60B7A1F36D9}"/>
              </a:ext>
            </a:extLst>
          </p:cNvPr>
          <p:cNvGrpSpPr/>
          <p:nvPr/>
        </p:nvGrpSpPr>
        <p:grpSpPr>
          <a:xfrm>
            <a:off x="6643553" y="3881308"/>
            <a:ext cx="3563939" cy="888588"/>
            <a:chOff x="0" y="505"/>
            <a:chExt cx="3563938" cy="1085840"/>
          </a:xfrm>
        </p:grpSpPr>
        <p:sp>
          <p:nvSpPr>
            <p:cNvPr id="9" name="Выноска: стрелка вверх 8">
              <a:extLst>
                <a:ext uri="{FF2B5EF4-FFF2-40B4-BE49-F238E27FC236}">
                  <a16:creationId xmlns:a16="http://schemas.microsoft.com/office/drawing/2014/main" xmlns="" id="{FD6AF76E-A8C1-4F82-BDB0-B8280FE010CC}"/>
                </a:ext>
              </a:extLst>
            </p:cNvPr>
            <p:cNvSpPr/>
            <p:nvPr/>
          </p:nvSpPr>
          <p:spPr>
            <a:xfrm rot="10800000">
              <a:off x="0" y="505"/>
              <a:ext cx="3563938" cy="1085840"/>
            </a:xfrm>
            <a:prstGeom prst="upArrowCallou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Выноска: стрелка вверх 4">
              <a:extLst>
                <a:ext uri="{FF2B5EF4-FFF2-40B4-BE49-F238E27FC236}">
                  <a16:creationId xmlns:a16="http://schemas.microsoft.com/office/drawing/2014/main" xmlns="" id="{690F12CE-8797-4EE1-89A6-DFE02F733F42}"/>
                </a:ext>
              </a:extLst>
            </p:cNvPr>
            <p:cNvSpPr txBox="1"/>
            <p:nvPr/>
          </p:nvSpPr>
          <p:spPr>
            <a:xfrm>
              <a:off x="0" y="505"/>
              <a:ext cx="3563938" cy="7055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568" tIns="99568" rIns="99568" bIns="99568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400" b="1" kern="1200" dirty="0">
                  <a:latin typeface="Times New Roman" pitchFamily="18" charset="0"/>
                  <a:cs typeface="Times New Roman" pitchFamily="18" charset="0"/>
                </a:rPr>
                <a:t>Рабочая группа</a:t>
              </a:r>
            </a:p>
          </p:txBody>
        </p:sp>
      </p:grp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xmlns="" id="{4E546E94-2CE1-45F3-9E5C-716FAB54BC79}"/>
              </a:ext>
            </a:extLst>
          </p:cNvPr>
          <p:cNvGrpSpPr/>
          <p:nvPr/>
        </p:nvGrpSpPr>
        <p:grpSpPr>
          <a:xfrm>
            <a:off x="6643556" y="4769895"/>
            <a:ext cx="3563939" cy="899268"/>
            <a:chOff x="0" y="1000136"/>
            <a:chExt cx="3563938" cy="1085841"/>
          </a:xfrm>
        </p:grpSpPr>
        <p:sp>
          <p:nvSpPr>
            <p:cNvPr id="12" name="Выноска: стрелка вверх 11">
              <a:extLst>
                <a:ext uri="{FF2B5EF4-FFF2-40B4-BE49-F238E27FC236}">
                  <a16:creationId xmlns:a16="http://schemas.microsoft.com/office/drawing/2014/main" xmlns="" id="{BA631084-97B2-429D-BB7C-599A5D52E9CA}"/>
                </a:ext>
              </a:extLst>
            </p:cNvPr>
            <p:cNvSpPr/>
            <p:nvPr/>
          </p:nvSpPr>
          <p:spPr>
            <a:xfrm rot="10800000">
              <a:off x="0" y="1000137"/>
              <a:ext cx="3563938" cy="1085840"/>
            </a:xfrm>
            <a:prstGeom prst="upArrowCallou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Выноска: стрелка вверх 4">
              <a:extLst>
                <a:ext uri="{FF2B5EF4-FFF2-40B4-BE49-F238E27FC236}">
                  <a16:creationId xmlns:a16="http://schemas.microsoft.com/office/drawing/2014/main" xmlns="" id="{A0E1216C-BE61-4687-8F1A-B4F415C4730D}"/>
                </a:ext>
              </a:extLst>
            </p:cNvPr>
            <p:cNvSpPr txBox="1"/>
            <p:nvPr/>
          </p:nvSpPr>
          <p:spPr>
            <a:xfrm>
              <a:off x="0" y="1000136"/>
              <a:ext cx="3563938" cy="70554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568" tIns="99568" rIns="99568" bIns="99568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400" b="1" kern="1200" dirty="0">
                  <a:latin typeface="Times New Roman" pitchFamily="18" charset="0"/>
                  <a:cs typeface="Times New Roman" pitchFamily="18" charset="0"/>
                </a:rPr>
                <a:t>Проведено 75 </a:t>
              </a:r>
              <a:r>
                <a:rPr lang="ru-RU" sz="1400" b="1" kern="1200" dirty="0" smtClean="0">
                  <a:latin typeface="Times New Roman" pitchFamily="18" charset="0"/>
                  <a:cs typeface="Times New Roman" pitchFamily="18" charset="0"/>
                </a:rPr>
                <a:t>заседаний</a:t>
              </a:r>
              <a:endParaRPr lang="ru-RU" sz="1400" b="1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xmlns="" id="{F3152F3E-1264-4C1D-B354-FC476DA6F0FD}"/>
              </a:ext>
            </a:extLst>
          </p:cNvPr>
          <p:cNvGrpSpPr/>
          <p:nvPr/>
        </p:nvGrpSpPr>
        <p:grpSpPr>
          <a:xfrm>
            <a:off x="6643556" y="5669163"/>
            <a:ext cx="3563939" cy="706008"/>
            <a:chOff x="0" y="2071700"/>
            <a:chExt cx="3563938" cy="706008"/>
          </a:xfrm>
        </p:grpSpPr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xmlns="" id="{0285BEDD-5969-4D3B-9B60-D8A5333EE8E2}"/>
                </a:ext>
              </a:extLst>
            </p:cNvPr>
            <p:cNvSpPr/>
            <p:nvPr/>
          </p:nvSpPr>
          <p:spPr>
            <a:xfrm>
              <a:off x="0" y="2071700"/>
              <a:ext cx="3563938" cy="706008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5D4891B4-995E-426C-9540-3C15C5158036}"/>
                </a:ext>
              </a:extLst>
            </p:cNvPr>
            <p:cNvSpPr txBox="1"/>
            <p:nvPr/>
          </p:nvSpPr>
          <p:spPr>
            <a:xfrm>
              <a:off x="0" y="2071700"/>
              <a:ext cx="3563938" cy="70600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568" tIns="99568" rIns="99568" bIns="99568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400" b="1" kern="1200" dirty="0">
                  <a:latin typeface="Times New Roman" pitchFamily="18" charset="0"/>
                  <a:cs typeface="Times New Roman" pitchFamily="18" charset="0"/>
                </a:rPr>
                <a:t>В результате  поступило доходов                2,6 млн.рублей</a:t>
              </a:r>
            </a:p>
          </p:txBody>
        </p:sp>
      </p:grpSp>
      <p:graphicFrame>
        <p:nvGraphicFramePr>
          <p:cNvPr id="18" name="Схема 17">
            <a:extLst>
              <a:ext uri="{FF2B5EF4-FFF2-40B4-BE49-F238E27FC236}">
                <a16:creationId xmlns:a16="http://schemas.microsoft.com/office/drawing/2014/main" xmlns="" id="{020C5FBA-7B18-436E-A662-B317E8AC4A1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3631195939"/>
              </p:ext>
            </p:extLst>
          </p:nvPr>
        </p:nvGraphicFramePr>
        <p:xfrm>
          <a:off x="540686" y="4345031"/>
          <a:ext cx="4786347" cy="18573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9" name="Содержимое 24">
            <a:extLst>
              <a:ext uri="{FF2B5EF4-FFF2-40B4-BE49-F238E27FC236}">
                <a16:creationId xmlns:a16="http://schemas.microsoft.com/office/drawing/2014/main" xmlns="" id="{E7226C49-3721-4590-ADD2-7F57EB70C81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794489921"/>
              </p:ext>
            </p:extLst>
          </p:nvPr>
        </p:nvGraphicFramePr>
        <p:xfrm>
          <a:off x="5400854" y="890451"/>
          <a:ext cx="4892905" cy="27247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941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3200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4149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703851"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Показатель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2024 год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примечание</a:t>
                      </a:r>
                      <a:endParaRPr lang="ru-RU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39864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Доходы, млн.руб.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2441,6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102,3</a:t>
                      </a:r>
                      <a:r>
                        <a:rPr lang="ru-RU" sz="1400" baseline="0" dirty="0" smtClean="0"/>
                        <a:t>% , от </a:t>
                      </a:r>
                    </a:p>
                    <a:p>
                      <a:pPr algn="ctr"/>
                      <a:r>
                        <a:rPr lang="ru-RU" sz="1400" baseline="0" dirty="0" smtClean="0"/>
                        <a:t>годовых бюджетных назначений</a:t>
                      </a:r>
                      <a:endParaRPr lang="ru-RU" sz="1400" dirty="0" smtClean="0"/>
                    </a:p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53152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Расходы,</a:t>
                      </a:r>
                      <a:r>
                        <a:rPr lang="ru-RU" sz="20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млн.руб.</a:t>
                      </a:r>
                      <a:endParaRPr lang="ru-RU" sz="20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2462,6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Снижение на</a:t>
                      </a:r>
                    </a:p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0,6 % к 2023 г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7512233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8CBE763-D714-4FDA-9E6B-6805460242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7626" y="365126"/>
            <a:ext cx="8682825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4400" dirty="0"/>
              <a:t/>
            </a:r>
            <a:br>
              <a:rPr lang="ru-RU" altLang="ru-RU" sz="4400" dirty="0"/>
            </a:br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CA6197C9-F293-4C80-9D4B-79F7B41D4D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35179" y="158621"/>
            <a:ext cx="1324800" cy="13248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7BEDBBD-4A61-4657-9B2D-DC9F216E8DA2}"/>
              </a:ext>
            </a:extLst>
          </p:cNvPr>
          <p:cNvSpPr txBox="1"/>
          <p:nvPr/>
        </p:nvSpPr>
        <p:spPr>
          <a:xfrm>
            <a:off x="2063696" y="236248"/>
            <a:ext cx="806461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Строительство, инфраструктура, ЖКХ</a:t>
            </a:r>
            <a:endParaRPr lang="ru-RU" sz="3200" b="1" dirty="0">
              <a:solidFill>
                <a:schemeClr val="accent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xmlns="" id="{C8D14F68-7F62-497E-B556-C3E6A13BC2FA}"/>
              </a:ext>
            </a:extLst>
          </p:cNvPr>
          <p:cNvSpPr/>
          <p:nvPr/>
        </p:nvSpPr>
        <p:spPr>
          <a:xfrm>
            <a:off x="2984017" y="908485"/>
            <a:ext cx="6056616" cy="1147328"/>
          </a:xfrm>
          <a:prstGeom prst="roundRect">
            <a:avLst>
              <a:gd name="adj" fmla="val 5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lvl="0" algn="ctr">
              <a:spcAft>
                <a:spcPts val="0"/>
              </a:spcAft>
            </a:pPr>
            <a:r>
              <a:rPr lang="ru-RU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2024 году в рамках концессионных соглашений концессионерами выполнены мероприятия на </a:t>
            </a:r>
            <a:r>
              <a:rPr lang="ru-RU" sz="18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общую сумму</a:t>
            </a:r>
            <a:r>
              <a:rPr lang="ru-RU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19,9 млн.рублей</a:t>
            </a:r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: скругленные углы 13">
            <a:extLst>
              <a:ext uri="{FF2B5EF4-FFF2-40B4-BE49-F238E27FC236}">
                <a16:creationId xmlns:a16="http://schemas.microsoft.com/office/drawing/2014/main" xmlns="" id="{2DA4D493-47F5-40FC-8AFD-19BF1AD3F68D}"/>
              </a:ext>
            </a:extLst>
          </p:cNvPr>
          <p:cNvSpPr/>
          <p:nvPr/>
        </p:nvSpPr>
        <p:spPr>
          <a:xfrm>
            <a:off x="644056" y="2200566"/>
            <a:ext cx="4602933" cy="1228434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Концендент администрация Карталинского городского поселения, концессионер ООО «Альфа-Ч», проведены работы в  котельной г. Карталы: по замене водогрейного котла марки КВГМ-20/150 с заменой автоматики управления паровых и водогрейных котлов, замена солевого насоса марки ХВП Х-65-50-125Д, ремонт кровли пристроя к котельной, общей стоимостью  </a:t>
            </a:r>
            <a:r>
              <a:rPr lang="ru-RU" sz="1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19599,3 тыс.руб.</a:t>
            </a:r>
            <a:endParaRPr lang="ru-RU" sz="1000" dirty="0">
              <a:solidFill>
                <a:schemeClr val="bg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: скругленные углы 13">
            <a:extLst>
              <a:ext uri="{FF2B5EF4-FFF2-40B4-BE49-F238E27FC236}">
                <a16:creationId xmlns:a16="http://schemas.microsoft.com/office/drawing/2014/main" xmlns="" id="{03CBB7C9-D835-425F-8D76-3C9041CBAF28}"/>
              </a:ext>
            </a:extLst>
          </p:cNvPr>
          <p:cNvSpPr/>
          <p:nvPr/>
        </p:nvSpPr>
        <p:spPr>
          <a:xfrm>
            <a:off x="6635621" y="2271006"/>
            <a:ext cx="4499567" cy="1147329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10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Концедент Администрация Сухореченского сельского поселения, концессионер «ЖКХ Партнер», объекты: централизованная система холодного водоснабжения, проведен водопровод  протяженностью 160 метров в п. Сенной на </a:t>
            </a:r>
            <a:r>
              <a:rPr lang="ru-RU" sz="1000" b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165,0</a:t>
            </a:r>
            <a:r>
              <a:rPr lang="ru-RU" sz="10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000" b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тыс. рублей</a:t>
            </a:r>
            <a:r>
              <a:rPr lang="ru-RU" sz="10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 централизованная система теплоснабжения, приобретен газовый котел, стоимость </a:t>
            </a:r>
            <a:r>
              <a:rPr lang="ru-RU" sz="1000" b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164,</a:t>
            </a:r>
            <a:r>
              <a:rPr lang="ru-RU" sz="10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0 </a:t>
            </a:r>
            <a:r>
              <a:rPr lang="ru-RU" sz="1000" b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тыс. руб</a:t>
            </a:r>
            <a:r>
              <a:rPr lang="ru-RU" sz="10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ru-RU" sz="1000">
              <a:solidFill>
                <a:schemeClr val="bg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1825220-4DBF-4F34-8F92-F2683D2F1A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60986" y="3573753"/>
            <a:ext cx="2457431" cy="18635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D42728EF-E5A2-4759-B87B-DED1A6AEEA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39067" y="3573757"/>
            <a:ext cx="3238231" cy="19469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Прямоугольник: скругленные углы 13">
            <a:extLst>
              <a:ext uri="{FF2B5EF4-FFF2-40B4-BE49-F238E27FC236}">
                <a16:creationId xmlns:a16="http://schemas.microsoft.com/office/drawing/2014/main" xmlns="" id="{3CDF1C85-B84C-4140-AB23-0DCBC4CD021C}"/>
              </a:ext>
            </a:extLst>
          </p:cNvPr>
          <p:cNvSpPr/>
          <p:nvPr/>
        </p:nvSpPr>
        <p:spPr>
          <a:xfrm>
            <a:off x="3172999" y="5984318"/>
            <a:ext cx="4602933" cy="630706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10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Продолжена газификация района, газифицирован п. Санаторный, подключено 12 домов. Подготовлена ПСД газовых сетей д. Горная, п. Ольховка</a:t>
            </a:r>
            <a:endParaRPr lang="ru-RU" sz="1000">
              <a:solidFill>
                <a:schemeClr val="bg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120BFCB8-DD11-4929-A785-C65F3E1DC93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27392" y="3972266"/>
            <a:ext cx="2675273" cy="17843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2695426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8CBE763-D714-4FDA-9E6B-6805460242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7626" y="365126"/>
            <a:ext cx="8682825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4400" dirty="0"/>
              <a:t/>
            </a:r>
            <a:br>
              <a:rPr lang="ru-RU" altLang="ru-RU" sz="4400" dirty="0"/>
            </a:br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CA6197C9-F293-4C80-9D4B-79F7B41D4D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35179" y="158621"/>
            <a:ext cx="1324800" cy="13248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489651" y="373225"/>
            <a:ext cx="50758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Работа с населением</a:t>
            </a:r>
          </a:p>
        </p:txBody>
      </p:sp>
      <p:sp>
        <p:nvSpPr>
          <p:cNvPr id="7" name="Прямоугольник: скругленные углы 13">
            <a:extLst>
              <a:ext uri="{FF2B5EF4-FFF2-40B4-BE49-F238E27FC236}">
                <a16:creationId xmlns:a16="http://schemas.microsoft.com/office/drawing/2014/main" xmlns="" id="{C87DEBA6-448A-4B6A-8E5F-881709CA5B21}"/>
              </a:ext>
            </a:extLst>
          </p:cNvPr>
          <p:cNvSpPr/>
          <p:nvPr/>
        </p:nvSpPr>
        <p:spPr>
          <a:xfrm>
            <a:off x="6540761" y="1175139"/>
            <a:ext cx="4021495" cy="877601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Проведены:</a:t>
            </a:r>
            <a:endParaRPr lang="ru-RU" sz="2800" b="1" dirty="0"/>
          </a:p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: скругленные углы 13">
            <a:extLst>
              <a:ext uri="{FF2B5EF4-FFF2-40B4-BE49-F238E27FC236}">
                <a16:creationId xmlns:a16="http://schemas.microsoft.com/office/drawing/2014/main" xmlns="" id="{C87DEBA6-448A-4B6A-8E5F-881709CA5B21}"/>
              </a:ext>
            </a:extLst>
          </p:cNvPr>
          <p:cNvSpPr/>
          <p:nvPr/>
        </p:nvSpPr>
        <p:spPr>
          <a:xfrm>
            <a:off x="6637175" y="2428551"/>
            <a:ext cx="4021495" cy="877601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lvl="0" algn="ctr">
              <a:spcAft>
                <a:spcPts val="0"/>
              </a:spcAft>
            </a:pP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Глава Карталинского муниципального района - 7 личных приемов граждан </a:t>
            </a:r>
          </a:p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: скругленные углы 13">
            <a:extLst>
              <a:ext uri="{FF2B5EF4-FFF2-40B4-BE49-F238E27FC236}">
                <a16:creationId xmlns:a16="http://schemas.microsoft.com/office/drawing/2014/main" xmlns="" id="{C87DEBA6-448A-4B6A-8E5F-881709CA5B21}"/>
              </a:ext>
            </a:extLst>
          </p:cNvPr>
          <p:cNvSpPr/>
          <p:nvPr/>
        </p:nvSpPr>
        <p:spPr>
          <a:xfrm>
            <a:off x="6655837" y="3716175"/>
            <a:ext cx="4021495" cy="877601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lvl="0" algn="ctr">
              <a:spcAft>
                <a:spcPts val="0"/>
              </a:spcAft>
            </a:pP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Заместители главы Карталинского муниципального района - 52 личных приемов</a:t>
            </a:r>
          </a:p>
        </p:txBody>
      </p:sp>
      <p:sp>
        <p:nvSpPr>
          <p:cNvPr id="10" name="Прямоугольник: скругленные углы 13">
            <a:extLst>
              <a:ext uri="{FF2B5EF4-FFF2-40B4-BE49-F238E27FC236}">
                <a16:creationId xmlns:a16="http://schemas.microsoft.com/office/drawing/2014/main" xmlns="" id="{C87DEBA6-448A-4B6A-8E5F-881709CA5B21}"/>
              </a:ext>
            </a:extLst>
          </p:cNvPr>
          <p:cNvSpPr/>
          <p:nvPr/>
        </p:nvSpPr>
        <p:spPr>
          <a:xfrm>
            <a:off x="6658949" y="5025572"/>
            <a:ext cx="4021495" cy="877601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lvl="0" algn="ctr">
              <a:spcAft>
                <a:spcPts val="0"/>
              </a:spcAft>
            </a:pP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Главы сельских поселений - 440 личных приемов</a:t>
            </a:r>
          </a:p>
        </p:txBody>
      </p:sp>
      <p:pic>
        <p:nvPicPr>
          <p:cNvPr id="11" name="Рисунок 10" descr="MyCollages (3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9797" y="1045028"/>
            <a:ext cx="5579707" cy="55797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0843300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8CBE763-D714-4FDA-9E6B-6805460242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7626" y="365126"/>
            <a:ext cx="8682825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4400" dirty="0"/>
              <a:t/>
            </a:r>
            <a:br>
              <a:rPr lang="ru-RU" altLang="ru-RU" sz="4400" dirty="0"/>
            </a:br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CA6197C9-F293-4C80-9D4B-79F7B41D4D4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35179" y="158621"/>
            <a:ext cx="1324800" cy="13248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6C6BDCD-9927-412D-A975-1CC2206C9EAE}"/>
              </a:ext>
            </a:extLst>
          </p:cNvPr>
          <p:cNvSpPr txBox="1"/>
          <p:nvPr/>
        </p:nvSpPr>
        <p:spPr>
          <a:xfrm>
            <a:off x="2773019" y="158621"/>
            <a:ext cx="615033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Политическая активность</a:t>
            </a:r>
            <a:endParaRPr lang="ru-RU" sz="3200" b="1" dirty="0">
              <a:solidFill>
                <a:schemeClr val="accent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Прямоугольник: скругленные углы 13">
            <a:extLst>
              <a:ext uri="{FF2B5EF4-FFF2-40B4-BE49-F238E27FC236}">
                <a16:creationId xmlns:a16="http://schemas.microsoft.com/office/drawing/2014/main" xmlns="" id="{770513E5-BEAF-4C0B-BE33-73B0682E6A13}"/>
              </a:ext>
            </a:extLst>
          </p:cNvPr>
          <p:cNvSpPr/>
          <p:nvPr/>
        </p:nvSpPr>
        <p:spPr>
          <a:xfrm>
            <a:off x="942394" y="1100491"/>
            <a:ext cx="4338735" cy="584776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Выборы Президента РФ</a:t>
            </a:r>
            <a:endParaRPr lang="ru-RU" sz="2800" b="1" dirty="0"/>
          </a:p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: скругленные углы 13">
            <a:extLst>
              <a:ext uri="{FF2B5EF4-FFF2-40B4-BE49-F238E27FC236}">
                <a16:creationId xmlns:a16="http://schemas.microsoft.com/office/drawing/2014/main" xmlns="" id="{5958F2AB-313E-453A-A471-26BE9702CDD4}"/>
              </a:ext>
            </a:extLst>
          </p:cNvPr>
          <p:cNvSpPr/>
          <p:nvPr/>
        </p:nvSpPr>
        <p:spPr>
          <a:xfrm>
            <a:off x="6483221" y="834860"/>
            <a:ext cx="4021495" cy="949134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lvl="0" algn="ctr">
              <a:spcAft>
                <a:spcPts val="0"/>
              </a:spcAft>
            </a:pPr>
            <a:r>
              <a:rPr lang="ru-RU" sz="2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Выборы Губернатора Челябинской области</a:t>
            </a:r>
          </a:p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: скругленные углы 13">
            <a:extLst>
              <a:ext uri="{FF2B5EF4-FFF2-40B4-BE49-F238E27FC236}">
                <a16:creationId xmlns:a16="http://schemas.microsoft.com/office/drawing/2014/main" xmlns="" id="{DAF61F6C-074A-46F9-B357-DB313F0A2FEC}"/>
              </a:ext>
            </a:extLst>
          </p:cNvPr>
          <p:cNvSpPr/>
          <p:nvPr/>
        </p:nvSpPr>
        <p:spPr>
          <a:xfrm>
            <a:off x="1217643" y="1685268"/>
            <a:ext cx="3881535" cy="370546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lvl="0" algn="ctr">
              <a:spcAft>
                <a:spcPts val="0"/>
              </a:spcAft>
            </a:pPr>
            <a:r>
              <a:rPr lang="ru-RU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Явка составила более 73, 07 %</a:t>
            </a:r>
          </a:p>
        </p:txBody>
      </p:sp>
      <p:sp>
        <p:nvSpPr>
          <p:cNvPr id="11" name="Прямоугольник: скругленные углы 13">
            <a:extLst>
              <a:ext uri="{FF2B5EF4-FFF2-40B4-BE49-F238E27FC236}">
                <a16:creationId xmlns:a16="http://schemas.microsoft.com/office/drawing/2014/main" xmlns="" id="{107C1ED8-D18D-43AB-8ED7-9D9299C27F3F}"/>
              </a:ext>
            </a:extLst>
          </p:cNvPr>
          <p:cNvSpPr/>
          <p:nvPr/>
        </p:nvSpPr>
        <p:spPr>
          <a:xfrm>
            <a:off x="6697823" y="1813740"/>
            <a:ext cx="3595396" cy="370547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lvl="0" algn="ctr">
              <a:spcAft>
                <a:spcPts val="0"/>
              </a:spcAft>
            </a:pP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Явка составила 59, 10 %</a:t>
            </a:r>
          </a:p>
        </p:txBody>
      </p:sp>
      <p:pic>
        <p:nvPicPr>
          <p:cNvPr id="12" name="Рисунок 11" descr="MyCollages (4).jpg">
            <a:extLst>
              <a:ext uri="{FF2B5EF4-FFF2-40B4-BE49-F238E27FC236}">
                <a16:creationId xmlns:a16="http://schemas.microsoft.com/office/drawing/2014/main" xmlns="" id="{6AE9E31E-CA46-4699-ACD7-2687CCD4D03A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32666" y="2295605"/>
            <a:ext cx="4322604" cy="43226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048F0F68-6890-48A3-9643-A5251F64A9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5035" y="2129697"/>
            <a:ext cx="4654420" cy="46544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0827548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8CBE763-D714-4FDA-9E6B-6805460242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7626" y="365126"/>
            <a:ext cx="8682825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4400" dirty="0"/>
              <a:t/>
            </a:r>
            <a:br>
              <a:rPr lang="ru-RU" altLang="ru-RU" sz="4400" dirty="0"/>
            </a:br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CA6197C9-F293-4C80-9D4B-79F7B41D4D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031104" y="3"/>
            <a:ext cx="1002747" cy="100274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87F4B38-98F4-4BCE-8F5B-D8F0138702A8}"/>
              </a:ext>
            </a:extLst>
          </p:cNvPr>
          <p:cNvSpPr txBox="1"/>
          <p:nvPr/>
        </p:nvSpPr>
        <p:spPr>
          <a:xfrm>
            <a:off x="1994410" y="376055"/>
            <a:ext cx="819779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Социально-экономическое положение  </a:t>
            </a: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DFE9E07F-A3F3-4B18-B222-58C3DF55FF9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580" y="1350332"/>
            <a:ext cx="4897743" cy="48675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49" name="Группа 48">
            <a:extLst>
              <a:ext uri="{FF2B5EF4-FFF2-40B4-BE49-F238E27FC236}">
                <a16:creationId xmlns:a16="http://schemas.microsoft.com/office/drawing/2014/main" xmlns="" id="{407CB7D3-1DBA-4A5A-B0A5-0B82732DA241}"/>
              </a:ext>
            </a:extLst>
          </p:cNvPr>
          <p:cNvGrpSpPr/>
          <p:nvPr/>
        </p:nvGrpSpPr>
        <p:grpSpPr>
          <a:xfrm>
            <a:off x="5120900" y="5382099"/>
            <a:ext cx="6599323" cy="530843"/>
            <a:chOff x="1805232" y="2758513"/>
            <a:chExt cx="4838913" cy="530137"/>
          </a:xfrm>
        </p:grpSpPr>
        <p:sp>
          <p:nvSpPr>
            <p:cNvPr id="50" name="Прямоугольник: скругленные верхние углы 49">
              <a:extLst>
                <a:ext uri="{FF2B5EF4-FFF2-40B4-BE49-F238E27FC236}">
                  <a16:creationId xmlns:a16="http://schemas.microsoft.com/office/drawing/2014/main" xmlns="" id="{602D36DD-3C6D-4836-A64C-9EF0974E45E3}"/>
                </a:ext>
              </a:extLst>
            </p:cNvPr>
            <p:cNvSpPr/>
            <p:nvPr/>
          </p:nvSpPr>
          <p:spPr>
            <a:xfrm rot="5400000">
              <a:off x="3995636" y="598640"/>
              <a:ext cx="458105" cy="4838912"/>
            </a:xfrm>
            <a:prstGeom prst="round2Same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1" name="Прямоугольник: скругленные верхние углы 4">
              <a:extLst>
                <a:ext uri="{FF2B5EF4-FFF2-40B4-BE49-F238E27FC236}">
                  <a16:creationId xmlns:a16="http://schemas.microsoft.com/office/drawing/2014/main" xmlns="" id="{42ED027D-E836-4F23-8521-44E808E96BBC}"/>
                </a:ext>
              </a:extLst>
            </p:cNvPr>
            <p:cNvSpPr txBox="1"/>
            <p:nvPr/>
          </p:nvSpPr>
          <p:spPr>
            <a:xfrm>
              <a:off x="1805232" y="2758512"/>
              <a:ext cx="4711892" cy="53013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3792" tIns="10160" rIns="10160" bIns="10160" numCol="1" spcCol="1270" anchor="ctr" anchorCtr="0">
              <a:noAutofit/>
            </a:bodyPr>
            <a:lstStyle/>
            <a:p>
              <a:pPr marL="0" lvl="1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ru-RU" sz="1400" kern="1200">
                  <a:latin typeface="Cambria" panose="02040503050406030204" pitchFamily="18" charset="0"/>
                  <a:ea typeface="Cambria" panose="02040503050406030204" pitchFamily="18" charset="0"/>
                </a:rPr>
                <a:t>Число родившихся </a:t>
              </a:r>
              <a:r>
                <a:rPr lang="ru-RU" sz="1600" b="1" kern="1200">
                  <a:latin typeface="Cambria" panose="02040503050406030204" pitchFamily="18" charset="0"/>
                  <a:ea typeface="Cambria" panose="02040503050406030204" pitchFamily="18" charset="0"/>
                </a:rPr>
                <a:t>354</a:t>
              </a:r>
              <a:r>
                <a:rPr lang="ru-RU" sz="1400" kern="1200">
                  <a:latin typeface="Cambria" panose="02040503050406030204" pitchFamily="18" charset="0"/>
                  <a:ea typeface="Cambria" panose="02040503050406030204" pitchFamily="18" charset="0"/>
                </a:rPr>
                <a:t> человек, ч</a:t>
              </a:r>
              <a:r>
                <a:rPr lang="ru-RU" sz="1400">
                  <a:latin typeface="Cambria" panose="02040503050406030204" pitchFamily="18" charset="0"/>
                  <a:ea typeface="Cambria" panose="02040503050406030204" pitchFamily="18" charset="0"/>
                </a:rPr>
                <a:t>исло умерших </a:t>
              </a:r>
              <a:r>
                <a:rPr lang="ru-RU" sz="1600" b="1">
                  <a:latin typeface="Cambria" panose="02040503050406030204" pitchFamily="18" charset="0"/>
                  <a:ea typeface="Cambria" panose="02040503050406030204" pitchFamily="18" charset="0"/>
                </a:rPr>
                <a:t>613 </a:t>
              </a:r>
              <a:r>
                <a:rPr lang="ru-RU" sz="1400">
                  <a:latin typeface="Cambria" panose="02040503050406030204" pitchFamily="18" charset="0"/>
                  <a:ea typeface="Cambria" panose="02040503050406030204" pitchFamily="18" charset="0"/>
                </a:rPr>
                <a:t>человек</a:t>
              </a:r>
              <a:endParaRPr lang="ru-RU" sz="1400" kern="12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52" name="Группа 51">
            <a:extLst>
              <a:ext uri="{FF2B5EF4-FFF2-40B4-BE49-F238E27FC236}">
                <a16:creationId xmlns:a16="http://schemas.microsoft.com/office/drawing/2014/main" xmlns="" id="{5B431186-A94B-4AAC-AD7C-CC6218A09AAC}"/>
              </a:ext>
            </a:extLst>
          </p:cNvPr>
          <p:cNvGrpSpPr/>
          <p:nvPr/>
        </p:nvGrpSpPr>
        <p:grpSpPr>
          <a:xfrm>
            <a:off x="5127539" y="5940773"/>
            <a:ext cx="6599320" cy="530843"/>
            <a:chOff x="1805232" y="2758512"/>
            <a:chExt cx="4838913" cy="530137"/>
          </a:xfrm>
        </p:grpSpPr>
        <p:sp>
          <p:nvSpPr>
            <p:cNvPr id="53" name="Прямоугольник: скругленные верхние углы 52">
              <a:extLst>
                <a:ext uri="{FF2B5EF4-FFF2-40B4-BE49-F238E27FC236}">
                  <a16:creationId xmlns:a16="http://schemas.microsoft.com/office/drawing/2014/main" xmlns="" id="{6988F15B-7954-4506-A706-A834E923CC7C}"/>
                </a:ext>
              </a:extLst>
            </p:cNvPr>
            <p:cNvSpPr/>
            <p:nvPr/>
          </p:nvSpPr>
          <p:spPr>
            <a:xfrm rot="5400000">
              <a:off x="3995636" y="598640"/>
              <a:ext cx="458105" cy="4838912"/>
            </a:xfrm>
            <a:prstGeom prst="round2Same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4" name="Прямоугольник: скругленные верхние углы 4">
              <a:extLst>
                <a:ext uri="{FF2B5EF4-FFF2-40B4-BE49-F238E27FC236}">
                  <a16:creationId xmlns:a16="http://schemas.microsoft.com/office/drawing/2014/main" xmlns="" id="{E8562AF0-D27E-40F6-986D-260A95A16D16}"/>
                </a:ext>
              </a:extLst>
            </p:cNvPr>
            <p:cNvSpPr txBox="1"/>
            <p:nvPr/>
          </p:nvSpPr>
          <p:spPr>
            <a:xfrm>
              <a:off x="1805232" y="2758512"/>
              <a:ext cx="4711892" cy="53013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3792" tIns="10160" rIns="10160" bIns="10160" numCol="1" spcCol="1270" anchor="ctr" anchorCtr="0">
              <a:noAutofit/>
            </a:bodyPr>
            <a:lstStyle/>
            <a:p>
              <a:pPr marL="0" lvl="1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ru-RU" sz="1400" kern="1200">
                  <a:latin typeface="Cambria" panose="02040503050406030204" pitchFamily="18" charset="0"/>
                  <a:ea typeface="Cambria" panose="02040503050406030204" pitchFamily="18" charset="0"/>
                </a:rPr>
                <a:t>Число прибывших в район </a:t>
              </a:r>
              <a:r>
                <a:rPr lang="ru-RU" sz="1600" b="1" kern="1200">
                  <a:latin typeface="Cambria" panose="02040503050406030204" pitchFamily="18" charset="0"/>
                  <a:ea typeface="Cambria" panose="02040503050406030204" pitchFamily="18" charset="0"/>
                </a:rPr>
                <a:t>1168</a:t>
              </a:r>
              <a:r>
                <a:rPr lang="ru-RU" sz="1400" kern="1200">
                  <a:latin typeface="Cambria" panose="02040503050406030204" pitchFamily="18" charset="0"/>
                  <a:ea typeface="Cambria" panose="02040503050406030204" pitchFamily="18" charset="0"/>
                </a:rPr>
                <a:t> человек, число выбывших </a:t>
              </a:r>
              <a:r>
                <a:rPr lang="ru-RU" sz="1600" b="1" kern="1200">
                  <a:latin typeface="Cambria" panose="02040503050406030204" pitchFamily="18" charset="0"/>
                  <a:ea typeface="Cambria" panose="02040503050406030204" pitchFamily="18" charset="0"/>
                </a:rPr>
                <a:t>1251</a:t>
              </a:r>
              <a:r>
                <a:rPr lang="ru-RU" sz="1400" kern="1200">
                  <a:latin typeface="Cambria" panose="02040503050406030204" pitchFamily="18" charset="0"/>
                  <a:ea typeface="Cambria" panose="02040503050406030204" pitchFamily="18" charset="0"/>
                </a:rPr>
                <a:t> человек </a:t>
              </a:r>
              <a:endParaRPr lang="ru-RU" sz="1400" kern="12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aphicFrame>
        <p:nvGraphicFramePr>
          <p:cNvPr id="13" name="Диаграмма 12"/>
          <p:cNvGraphicFramePr/>
          <p:nvPr/>
        </p:nvGraphicFramePr>
        <p:xfrm>
          <a:off x="5124090" y="1086929"/>
          <a:ext cx="3010620" cy="1397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Диаграмма 14"/>
          <p:cNvGraphicFramePr/>
          <p:nvPr/>
        </p:nvGraphicFramePr>
        <p:xfrm>
          <a:off x="4917057" y="2898475"/>
          <a:ext cx="3295291" cy="19495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8" name="Диаграмма 17"/>
          <p:cNvGraphicFramePr/>
          <p:nvPr/>
        </p:nvGraphicFramePr>
        <p:xfrm>
          <a:off x="8514272" y="3001992"/>
          <a:ext cx="3079629" cy="19668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9" name="Диаграмма 18"/>
          <p:cNvGraphicFramePr/>
          <p:nvPr/>
        </p:nvGraphicFramePr>
        <p:xfrm>
          <a:off x="8036944" y="897147"/>
          <a:ext cx="3910643" cy="20703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xmlns="" val="357825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8CBE763-D714-4FDA-9E6B-6805460242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7626" y="365126"/>
            <a:ext cx="8682825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4400" dirty="0"/>
              <a:t/>
            </a:r>
            <a:br>
              <a:rPr lang="ru-RU" altLang="ru-RU" sz="4400" dirty="0"/>
            </a:br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CA6197C9-F293-4C80-9D4B-79F7B41D4D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66437" y="1"/>
            <a:ext cx="1325563" cy="132556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DBC9FF5-883E-4112-8BD2-EC2731E30D0E}"/>
              </a:ext>
            </a:extLst>
          </p:cNvPr>
          <p:cNvSpPr txBox="1"/>
          <p:nvPr/>
        </p:nvSpPr>
        <p:spPr>
          <a:xfrm>
            <a:off x="3544296" y="185073"/>
            <a:ext cx="615033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Сельское хозяйство</a:t>
            </a:r>
          </a:p>
        </p:txBody>
      </p:sp>
      <p:sp>
        <p:nvSpPr>
          <p:cNvPr id="10" name="Выноска: стрелка вверх 4">
            <a:extLst>
              <a:ext uri="{FF2B5EF4-FFF2-40B4-BE49-F238E27FC236}">
                <a16:creationId xmlns:a16="http://schemas.microsoft.com/office/drawing/2014/main" xmlns="" id="{F4326ED4-E83D-4690-B59E-033582F8A0C1}"/>
              </a:ext>
            </a:extLst>
          </p:cNvPr>
          <p:cNvSpPr txBox="1"/>
          <p:nvPr/>
        </p:nvSpPr>
        <p:spPr>
          <a:xfrm>
            <a:off x="551636" y="1318982"/>
            <a:ext cx="5268715" cy="484959"/>
          </a:xfrm>
          <a:prstGeom prst="rect">
            <a:avLst/>
          </a:prstGeom>
          <a:solidFill>
            <a:schemeClr val="accent1"/>
          </a:solidFill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99568" tIns="99568" rIns="99568" bIns="99568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1400" kern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валовой сбор зерновых культур в весе после доработки составил </a:t>
            </a:r>
          </a:p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1400" kern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91,3 тыс.тонн, снижение на 20 %</a:t>
            </a:r>
            <a:endParaRPr lang="ru-RU" sz="1600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Выноска: стрелка вверх 4">
            <a:extLst>
              <a:ext uri="{FF2B5EF4-FFF2-40B4-BE49-F238E27FC236}">
                <a16:creationId xmlns:a16="http://schemas.microsoft.com/office/drawing/2014/main" xmlns="" id="{FA72CFDA-BCB5-4BA1-A40C-29E4C9258150}"/>
              </a:ext>
            </a:extLst>
          </p:cNvPr>
          <p:cNvSpPr txBox="1"/>
          <p:nvPr/>
        </p:nvSpPr>
        <p:spPr>
          <a:xfrm>
            <a:off x="114508" y="2118376"/>
            <a:ext cx="5720075" cy="478491"/>
          </a:xfrm>
          <a:prstGeom prst="rect">
            <a:avLst/>
          </a:prstGeom>
          <a:solidFill>
            <a:schemeClr val="accent1"/>
          </a:solidFill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99568" tIns="99568" rIns="99568" bIns="99568" numCol="1" spcCol="1270" anchor="ctr" anchorCtr="0">
            <a:noAutofit/>
          </a:bodyPr>
          <a:lstStyle/>
          <a:p>
            <a:pPr lvl="0" algn="ctr"/>
            <a:r>
              <a:rPr lang="ru-RU" sz="1400" kern="1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площадь посева масличных культур составила 11,3 тыс.га, </a:t>
            </a:r>
          </a:p>
          <a:p>
            <a:pPr lvl="0" algn="ctr"/>
            <a:r>
              <a: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сбор масличных культур составил 9,8 тыс.тонн, урожайность 8,7 цн га</a:t>
            </a: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Выноска: стрелка вверх 4">
            <a:extLst>
              <a:ext uri="{FF2B5EF4-FFF2-40B4-BE49-F238E27FC236}">
                <a16:creationId xmlns:a16="http://schemas.microsoft.com/office/drawing/2014/main" xmlns="" id="{9D1C526F-AF90-4E60-9F3B-CB1B8E546D07}"/>
              </a:ext>
            </a:extLst>
          </p:cNvPr>
          <p:cNvSpPr txBox="1"/>
          <p:nvPr/>
        </p:nvSpPr>
        <p:spPr>
          <a:xfrm>
            <a:off x="652007" y="3710692"/>
            <a:ext cx="5168344" cy="531780"/>
          </a:xfrm>
          <a:prstGeom prst="rect">
            <a:avLst/>
          </a:prstGeom>
          <a:solidFill>
            <a:schemeClr val="accent1"/>
          </a:solidFill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99568" tIns="99568" rIns="99568" bIns="99568" numCol="1" spcCol="1270" anchor="ctr" anchorCtr="0">
            <a:noAutofit/>
          </a:bodyPr>
          <a:lstStyle/>
          <a:p>
            <a:pPr lvl="0" algn="ctr"/>
            <a:r>
              <a:rPr lang="ru-RU" sz="1400" kern="120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произведено мяса на убой в живом весе в хозяйствах всех форм собственности 1833,7 тонн (ниже 2023 года на 391,3 тонн)</a:t>
            </a: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Выноска: стрелка вверх 4">
            <a:extLst>
              <a:ext uri="{FF2B5EF4-FFF2-40B4-BE49-F238E27FC236}">
                <a16:creationId xmlns:a16="http://schemas.microsoft.com/office/drawing/2014/main" xmlns="" id="{96B685F0-0CE4-4C25-842F-93D510293AC4}"/>
              </a:ext>
            </a:extLst>
          </p:cNvPr>
          <p:cNvSpPr txBox="1"/>
          <p:nvPr/>
        </p:nvSpPr>
        <p:spPr>
          <a:xfrm>
            <a:off x="934477" y="4406377"/>
            <a:ext cx="4885875" cy="603520"/>
          </a:xfrm>
          <a:prstGeom prst="rect">
            <a:avLst/>
          </a:prstGeom>
          <a:solidFill>
            <a:schemeClr val="accent1"/>
          </a:solidFill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99568" tIns="99568" rIns="99568" bIns="99568" numCol="1" spcCol="1270" anchor="ctr" anchorCtr="0">
            <a:noAutofit/>
          </a:bodyPr>
          <a:lstStyle/>
          <a:p>
            <a:pPr lvl="0" algn="ctr"/>
            <a:r>
              <a:rPr lang="ru-RU" sz="1400" kern="12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молока в хозяйствах всех форм собственности составило 12,1 тыс. тонн, снижение составило на 10 %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DDB8E53D-BD11-43F0-AB79-94D977F629AB}"/>
              </a:ext>
            </a:extLst>
          </p:cNvPr>
          <p:cNvSpPr txBox="1"/>
          <p:nvPr/>
        </p:nvSpPr>
        <p:spPr>
          <a:xfrm>
            <a:off x="934476" y="2825687"/>
            <a:ext cx="4885875" cy="523220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/>
            <a:r>
              <a:rPr lang="ru-RU"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площадь пашни в обработке составила 122,6 тыс.га, </a:t>
            </a:r>
          </a:p>
          <a:p>
            <a:pPr algn="ctr"/>
            <a:r>
              <a:rPr lang="ru-RU"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составляет  86 % от всей пашни (142,5 тыс.га)</a:t>
            </a:r>
          </a:p>
        </p:txBody>
      </p:sp>
      <p:sp>
        <p:nvSpPr>
          <p:cNvPr id="38" name="Выноска: стрелка вверх 4">
            <a:extLst>
              <a:ext uri="{FF2B5EF4-FFF2-40B4-BE49-F238E27FC236}">
                <a16:creationId xmlns:a16="http://schemas.microsoft.com/office/drawing/2014/main" xmlns="" id="{F4216511-D5CA-4D73-8723-61933E219186}"/>
              </a:ext>
            </a:extLst>
          </p:cNvPr>
          <p:cNvSpPr txBox="1"/>
          <p:nvPr/>
        </p:nvSpPr>
        <p:spPr>
          <a:xfrm>
            <a:off x="2194562" y="5173806"/>
            <a:ext cx="3625791" cy="549861"/>
          </a:xfrm>
          <a:prstGeom prst="rect">
            <a:avLst/>
          </a:prstGeom>
          <a:solidFill>
            <a:schemeClr val="accent1"/>
          </a:solidFill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99568" tIns="99568" rIns="99568" bIns="99568" numCol="1" spcCol="1270" anchor="ctr" anchorCtr="0">
            <a:noAutofit/>
          </a:bodyPr>
          <a:lstStyle/>
          <a:p>
            <a:pPr algn="ctr"/>
            <a:r>
              <a:rPr lang="ru-RU" sz="1400" kern="120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приобретено 10 единиц сельхозтехники</a:t>
            </a:r>
          </a:p>
          <a:p>
            <a:pPr lvl="0" algn="ctr"/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9" name="Рисунок 38">
            <a:extLst>
              <a:ext uri="{FF2B5EF4-FFF2-40B4-BE49-F238E27FC236}">
                <a16:creationId xmlns:a16="http://schemas.microsoft.com/office/drawing/2014/main" xmlns="" id="{9DCCEFE6-DD5A-4BCF-9C96-BEFAA9D843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67736" y="1134969"/>
            <a:ext cx="4885875" cy="48858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6906448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8CBE763-D714-4FDA-9E6B-6805460242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7626" y="365126"/>
            <a:ext cx="8682825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4400" dirty="0"/>
              <a:t/>
            </a:r>
            <a:br>
              <a:rPr lang="ru-RU" altLang="ru-RU" sz="4400" dirty="0"/>
            </a:br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CA6197C9-F293-4C80-9D4B-79F7B41D4D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87809" y="0"/>
            <a:ext cx="1324800" cy="13248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52022FD-8BEF-49D4-8F4D-CD78537B8648}"/>
              </a:ext>
            </a:extLst>
          </p:cNvPr>
          <p:cNvSpPr txBox="1"/>
          <p:nvPr/>
        </p:nvSpPr>
        <p:spPr>
          <a:xfrm>
            <a:off x="3242147" y="288438"/>
            <a:ext cx="615033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Малый и средний бизнес</a:t>
            </a:r>
          </a:p>
        </p:txBody>
      </p:sp>
      <p:sp>
        <p:nvSpPr>
          <p:cNvPr id="12" name="Прямоугольник: скругленные верхние углы 11">
            <a:extLst>
              <a:ext uri="{FF2B5EF4-FFF2-40B4-BE49-F238E27FC236}">
                <a16:creationId xmlns:a16="http://schemas.microsoft.com/office/drawing/2014/main" xmlns="" id="{4FEDB26A-7C19-4401-A43B-4640BBF932C3}"/>
              </a:ext>
            </a:extLst>
          </p:cNvPr>
          <p:cNvSpPr/>
          <p:nvPr/>
        </p:nvSpPr>
        <p:spPr>
          <a:xfrm rot="5400000">
            <a:off x="2010569" y="1795585"/>
            <a:ext cx="733308" cy="4119796"/>
          </a:xfrm>
          <a:prstGeom prst="round2SameRect">
            <a:avLst/>
          </a:prstGeom>
          <a:solidFill>
            <a:schemeClr val="accent1">
              <a:alpha val="90000"/>
            </a:schemeClr>
          </a:soli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xmlns="" id="{0CB29870-CAF4-4FBC-BB69-D861CD207BB7}"/>
              </a:ext>
            </a:extLst>
          </p:cNvPr>
          <p:cNvGrpSpPr/>
          <p:nvPr/>
        </p:nvGrpSpPr>
        <p:grpSpPr>
          <a:xfrm>
            <a:off x="4507268" y="1043141"/>
            <a:ext cx="2540965" cy="921252"/>
            <a:chOff x="0" y="2492"/>
            <a:chExt cx="5786478" cy="920844"/>
          </a:xfrm>
          <a:solidFill>
            <a:schemeClr val="bg1"/>
          </a:solidFill>
          <a:scene3d>
            <a:camera prst="orthographicFront"/>
            <a:lightRig rig="flat" dir="t"/>
          </a:scene3d>
        </p:grpSpPr>
        <p:sp>
          <p:nvSpPr>
            <p:cNvPr id="16" name="Выноска: стрелка вверх 15">
              <a:extLst>
                <a:ext uri="{FF2B5EF4-FFF2-40B4-BE49-F238E27FC236}">
                  <a16:creationId xmlns:a16="http://schemas.microsoft.com/office/drawing/2014/main" xmlns="" id="{565D5947-7916-40C5-97B5-12C879B6F3F1}"/>
                </a:ext>
              </a:extLst>
            </p:cNvPr>
            <p:cNvSpPr/>
            <p:nvPr/>
          </p:nvSpPr>
          <p:spPr>
            <a:xfrm rot="10800000">
              <a:off x="0" y="2492"/>
              <a:ext cx="5786478" cy="920844"/>
            </a:xfrm>
            <a:prstGeom prst="upArrowCallout">
              <a:avLst/>
            </a:prstGeom>
            <a:grpFill/>
            <a:ln>
              <a:solidFill>
                <a:schemeClr val="accent1"/>
              </a:solidFill>
            </a:ln>
            <a:sp3d prstMaterial="dkEdge">
              <a:bevelT w="8200" h="38100"/>
            </a:sp3d>
          </p:spPr>
          <p:style>
            <a:lnRef idx="0">
              <a:scrgbClr r="0" g="0" b="0"/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7" name="Выноска: стрелка вверх 4">
              <a:extLst>
                <a:ext uri="{FF2B5EF4-FFF2-40B4-BE49-F238E27FC236}">
                  <a16:creationId xmlns:a16="http://schemas.microsoft.com/office/drawing/2014/main" xmlns="" id="{9B971AD8-13FC-4299-898C-11DEF5F8633E}"/>
                </a:ext>
              </a:extLst>
            </p:cNvPr>
            <p:cNvSpPr txBox="1"/>
            <p:nvPr/>
          </p:nvSpPr>
          <p:spPr>
            <a:xfrm>
              <a:off x="0" y="2492"/>
              <a:ext cx="5786478" cy="602707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99568" tIns="99568" rIns="99568" bIns="99568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400" kern="1200"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ru-RU" sz="1400" b="1" kern="1200">
                  <a:latin typeface="Times New Roman" pitchFamily="18" charset="0"/>
                  <a:cs typeface="Times New Roman" pitchFamily="18" charset="0"/>
                </a:rPr>
                <a:t>784</a:t>
              </a:r>
              <a:r>
                <a:rPr lang="ru-RU" sz="1400" kern="1200">
                  <a:latin typeface="Times New Roman" pitchFamily="18" charset="0"/>
                  <a:cs typeface="Times New Roman" pitchFamily="18" charset="0"/>
                </a:rPr>
                <a:t> субъекта малого предпринимательства</a:t>
              </a:r>
              <a:endParaRPr lang="ru-RU" sz="16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8" name="Стрелка: вправо 17">
            <a:extLst>
              <a:ext uri="{FF2B5EF4-FFF2-40B4-BE49-F238E27FC236}">
                <a16:creationId xmlns:a16="http://schemas.microsoft.com/office/drawing/2014/main" xmlns="" id="{CD1F6CFE-08EA-43D7-9DAF-349DB92328B1}"/>
              </a:ext>
            </a:extLst>
          </p:cNvPr>
          <p:cNvSpPr/>
          <p:nvPr/>
        </p:nvSpPr>
        <p:spPr>
          <a:xfrm>
            <a:off x="4659236" y="2220149"/>
            <a:ext cx="2359939" cy="767916"/>
          </a:xfrm>
          <a:prstGeom prst="rightArrow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120 малых предприятий</a:t>
            </a:r>
          </a:p>
        </p:txBody>
      </p:sp>
      <p:sp>
        <p:nvSpPr>
          <p:cNvPr id="19" name="Стрелка: вправо 18">
            <a:extLst>
              <a:ext uri="{FF2B5EF4-FFF2-40B4-BE49-F238E27FC236}">
                <a16:creationId xmlns:a16="http://schemas.microsoft.com/office/drawing/2014/main" xmlns="" id="{09F82D4F-F280-4C34-A1F7-CFFDAE8C22CF}"/>
              </a:ext>
            </a:extLst>
          </p:cNvPr>
          <p:cNvSpPr/>
          <p:nvPr/>
        </p:nvSpPr>
        <p:spPr>
          <a:xfrm>
            <a:off x="4657900" y="3244880"/>
            <a:ext cx="2359939" cy="796379"/>
          </a:xfrm>
          <a:prstGeom prst="rightArrow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664 индивидуальных предпринимателей</a:t>
            </a:r>
          </a:p>
        </p:txBody>
      </p:sp>
      <p:sp>
        <p:nvSpPr>
          <p:cNvPr id="20" name="Стрелка: вправо 19">
            <a:extLst>
              <a:ext uri="{FF2B5EF4-FFF2-40B4-BE49-F238E27FC236}">
                <a16:creationId xmlns:a16="http://schemas.microsoft.com/office/drawing/2014/main" xmlns="" id="{21D6E449-215E-4109-B5D1-DBB14BB549CE}"/>
              </a:ext>
            </a:extLst>
          </p:cNvPr>
          <p:cNvSpPr/>
          <p:nvPr/>
        </p:nvSpPr>
        <p:spPr>
          <a:xfrm>
            <a:off x="4667664" y="4243144"/>
            <a:ext cx="2359939" cy="796379"/>
          </a:xfrm>
          <a:prstGeom prst="rightArrow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2307 самозанятых</a:t>
            </a: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A9B7380D-6CA9-4CF7-A777-998BA549C8E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48232" y="1338457"/>
            <a:ext cx="4927173" cy="49271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" name="Прямоугольник: скругленные верхние углы 4">
            <a:extLst>
              <a:ext uri="{FF2B5EF4-FFF2-40B4-BE49-F238E27FC236}">
                <a16:creationId xmlns:a16="http://schemas.microsoft.com/office/drawing/2014/main" xmlns="" id="{A86A9910-2A15-4F20-95A1-6ECFDC5316D8}"/>
              </a:ext>
            </a:extLst>
          </p:cNvPr>
          <p:cNvSpPr txBox="1"/>
          <p:nvPr/>
        </p:nvSpPr>
        <p:spPr>
          <a:xfrm>
            <a:off x="498553" y="990104"/>
            <a:ext cx="3877003" cy="733309"/>
          </a:xfrm>
          <a:prstGeom prst="rect">
            <a:avLst/>
          </a:prstGeom>
          <a:solidFill>
            <a:schemeClr val="accent1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3792" tIns="10160" rIns="10160" bIns="10160" numCol="1" spcCol="1270" anchor="ctr" anchorCtr="0">
            <a:noAutofit/>
          </a:bodyPr>
          <a:lstStyle/>
          <a:p>
            <a:pPr lvl="0" algn="ctr"/>
            <a:r>
              <a:rPr lang="ru-RU" sz="1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150</a:t>
            </a:r>
            <a:r>
              <a:rPr lang="ru-RU" sz="1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компаний получили консультацию о мерах государственной поддержки</a:t>
            </a:r>
          </a:p>
        </p:txBody>
      </p:sp>
      <p:sp>
        <p:nvSpPr>
          <p:cNvPr id="24" name="Прямоугольник: скругленные верхние углы 4">
            <a:extLst>
              <a:ext uri="{FF2B5EF4-FFF2-40B4-BE49-F238E27FC236}">
                <a16:creationId xmlns:a16="http://schemas.microsoft.com/office/drawing/2014/main" xmlns="" id="{6FA67A54-0DB8-4205-86C9-2E9394F3D6EA}"/>
              </a:ext>
            </a:extLst>
          </p:cNvPr>
          <p:cNvSpPr txBox="1"/>
          <p:nvPr/>
        </p:nvSpPr>
        <p:spPr>
          <a:xfrm>
            <a:off x="358414" y="1819075"/>
            <a:ext cx="4061033" cy="767916"/>
          </a:xfrm>
          <a:prstGeom prst="rect">
            <a:avLst/>
          </a:prstGeom>
          <a:solidFill>
            <a:schemeClr val="accent1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3792" tIns="10160" rIns="10160" bIns="10160" numCol="1" spcCol="1270" anchor="ctr" anchorCtr="0">
            <a:noAutofit/>
          </a:bodyPr>
          <a:lstStyle/>
          <a:p>
            <a:pPr lvl="0" algn="ctr"/>
            <a:r>
              <a:rPr lang="ru-RU" sz="1400" b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ru-RU" sz="140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предпринимателя приняли участие в акселерационной программе для сельхозтоваропроизводителей</a:t>
            </a:r>
            <a:endParaRPr lang="ru-RU" sz="14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5" name="Прямоугольник: скругленные верхние углы 4">
            <a:extLst>
              <a:ext uri="{FF2B5EF4-FFF2-40B4-BE49-F238E27FC236}">
                <a16:creationId xmlns:a16="http://schemas.microsoft.com/office/drawing/2014/main" xmlns="" id="{A437BF7E-EFC7-475F-8964-F7EA27147894}"/>
              </a:ext>
            </a:extLst>
          </p:cNvPr>
          <p:cNvSpPr txBox="1"/>
          <p:nvPr/>
        </p:nvSpPr>
        <p:spPr>
          <a:xfrm>
            <a:off x="335003" y="2670078"/>
            <a:ext cx="4103743" cy="708341"/>
          </a:xfrm>
          <a:prstGeom prst="rect">
            <a:avLst/>
          </a:prstGeom>
          <a:solidFill>
            <a:schemeClr val="accent1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3792" tIns="10160" rIns="10160" bIns="10160" numCol="1" spcCol="1270" anchor="ctr" anchorCtr="0">
            <a:noAutofit/>
          </a:bodyPr>
          <a:lstStyle/>
          <a:p>
            <a:pPr lvl="0" algn="ctr"/>
            <a:r>
              <a:rPr lang="ru-RU" sz="1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97 </a:t>
            </a:r>
            <a:r>
              <a:rPr lang="ru-RU" sz="1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предпринимателей получили бесплатные комплексные услуги</a:t>
            </a:r>
          </a:p>
          <a:p>
            <a:pPr lvl="0" algn="ctr"/>
            <a:r>
              <a:rPr lang="ru-RU" sz="9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(реклама на радио Континенталь Карталы </a:t>
            </a:r>
            <a:r>
              <a:rPr lang="ru-RU" sz="9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 </a:t>
            </a:r>
            <a:endParaRPr lang="ru-RU" sz="9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6" name="Прямоугольник: скругленные верхние углы 4">
            <a:extLst>
              <a:ext uri="{FF2B5EF4-FFF2-40B4-BE49-F238E27FC236}">
                <a16:creationId xmlns:a16="http://schemas.microsoft.com/office/drawing/2014/main" xmlns="" id="{1897DD26-36BF-4E70-A27D-C3E4ED879C78}"/>
              </a:ext>
            </a:extLst>
          </p:cNvPr>
          <p:cNvSpPr txBox="1"/>
          <p:nvPr/>
        </p:nvSpPr>
        <p:spPr>
          <a:xfrm>
            <a:off x="335002" y="3464181"/>
            <a:ext cx="4084444" cy="70864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3792" tIns="10160" rIns="10160" bIns="10160" numCol="1" spcCol="1270" anchor="ctr" anchorCtr="0">
            <a:noAutofit/>
          </a:bodyPr>
          <a:lstStyle/>
          <a:p>
            <a:pPr lvl="0" algn="ctr"/>
            <a:endParaRPr lang="ru-RU" sz="14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 algn="ctr"/>
            <a:r>
              <a:rPr lang="ru-RU" sz="1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</a:t>
            </a:r>
            <a:r>
              <a:rPr lang="ru-RU" sz="1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-ти предпринимателям оказаны бесплатные нефинансовые услуги</a:t>
            </a:r>
          </a:p>
          <a:p>
            <a:pPr lvl="0" algn="ctr"/>
            <a:r>
              <a:rPr lang="ru-RU" sz="1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(создание видеоролика, одностраничного сайта)</a:t>
            </a:r>
          </a:p>
          <a:p>
            <a:pPr lvl="0" algn="ctr"/>
            <a:endParaRPr lang="ru-RU" sz="1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8" name="Прямоугольник: скругленные верхние углы 4">
            <a:extLst>
              <a:ext uri="{FF2B5EF4-FFF2-40B4-BE49-F238E27FC236}">
                <a16:creationId xmlns:a16="http://schemas.microsoft.com/office/drawing/2014/main" xmlns="" id="{7FFFF763-D678-4ADA-8169-EF485AF3702F}"/>
              </a:ext>
            </a:extLst>
          </p:cNvPr>
          <p:cNvSpPr txBox="1"/>
          <p:nvPr/>
        </p:nvSpPr>
        <p:spPr>
          <a:xfrm>
            <a:off x="358414" y="4338301"/>
            <a:ext cx="4119796" cy="733308"/>
          </a:xfrm>
          <a:prstGeom prst="rect">
            <a:avLst/>
          </a:prstGeom>
          <a:solidFill>
            <a:schemeClr val="accent1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3792" tIns="10160" rIns="10160" bIns="10160" numCol="1" spcCol="1270" anchor="ctr" anchorCtr="0">
            <a:noAutofit/>
          </a:bodyPr>
          <a:lstStyle/>
          <a:p>
            <a:pPr lvl="0" algn="ctr"/>
            <a:r>
              <a:rPr lang="ru-RU" sz="1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</a:t>
            </a:r>
            <a:r>
              <a:rPr lang="ru-RU" sz="1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предприниматель получил льготное государственное финансирование на развитие бизнеса </a:t>
            </a:r>
          </a:p>
        </p:txBody>
      </p:sp>
      <p:sp>
        <p:nvSpPr>
          <p:cNvPr id="30" name="Прямоугольник: скругленные верхние углы 4">
            <a:extLst>
              <a:ext uri="{FF2B5EF4-FFF2-40B4-BE49-F238E27FC236}">
                <a16:creationId xmlns:a16="http://schemas.microsoft.com/office/drawing/2014/main" xmlns="" id="{3D2E94D5-833E-4852-9FA4-E489DD56D6D2}"/>
              </a:ext>
            </a:extLst>
          </p:cNvPr>
          <p:cNvSpPr txBox="1"/>
          <p:nvPr/>
        </p:nvSpPr>
        <p:spPr>
          <a:xfrm>
            <a:off x="358414" y="5131487"/>
            <a:ext cx="4119796" cy="733308"/>
          </a:xfrm>
          <a:prstGeom prst="rect">
            <a:avLst/>
          </a:prstGeom>
          <a:solidFill>
            <a:schemeClr val="accent1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3792" tIns="10160" rIns="10160" bIns="10160" numCol="1" spcCol="1270" anchor="ctr" anchorCtr="0">
            <a:noAutofit/>
          </a:bodyPr>
          <a:lstStyle/>
          <a:p>
            <a:pPr lvl="0" algn="ctr"/>
            <a:r>
              <a:rPr lang="ru-RU" sz="1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Проведено </a:t>
            </a:r>
            <a:r>
              <a:rPr lang="ru-RU" sz="1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</a:t>
            </a:r>
            <a:r>
              <a:rPr lang="ru-RU" sz="1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встреч (круглых столов)</a:t>
            </a:r>
          </a:p>
          <a:p>
            <a:pPr lvl="0" algn="ctr"/>
            <a:r>
              <a:rPr lang="ru-RU" sz="1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(приглашенные спикеры г. Челябинск, г. Екатеринбург)</a:t>
            </a:r>
          </a:p>
        </p:txBody>
      </p:sp>
      <p:sp>
        <p:nvSpPr>
          <p:cNvPr id="31" name="Прямоугольник: скругленные верхние углы 4">
            <a:extLst>
              <a:ext uri="{FF2B5EF4-FFF2-40B4-BE49-F238E27FC236}">
                <a16:creationId xmlns:a16="http://schemas.microsoft.com/office/drawing/2014/main" xmlns="" id="{DEA862FA-86AD-4658-BB9D-A59DEFF2E267}"/>
              </a:ext>
            </a:extLst>
          </p:cNvPr>
          <p:cNvSpPr txBox="1"/>
          <p:nvPr/>
        </p:nvSpPr>
        <p:spPr>
          <a:xfrm>
            <a:off x="358414" y="5944299"/>
            <a:ext cx="4119796" cy="733308"/>
          </a:xfrm>
          <a:prstGeom prst="rect">
            <a:avLst/>
          </a:prstGeom>
          <a:solidFill>
            <a:schemeClr val="accent1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3792" tIns="10160" rIns="10160" bIns="10160" numCol="1" spcCol="1270" anchor="ctr" anchorCtr="0">
            <a:noAutofit/>
          </a:bodyPr>
          <a:lstStyle/>
          <a:p>
            <a:pPr lvl="0" algn="ctr"/>
            <a:r>
              <a:rPr lang="ru-RU" sz="1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</a:t>
            </a:r>
            <a:r>
              <a:rPr lang="ru-RU" sz="1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предпринимателя (КФХ) через «Мой бизнес» оформили поручительство на получение кредита (общая сумма 16,5 млн.руб)</a:t>
            </a:r>
          </a:p>
        </p:txBody>
      </p:sp>
    </p:spTree>
    <p:extLst>
      <p:ext uri="{BB962C8B-B14F-4D97-AF65-F5344CB8AC3E}">
        <p14:creationId xmlns:p14="http://schemas.microsoft.com/office/powerpoint/2010/main" xmlns="" val="21135248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8CBE763-D714-4FDA-9E6B-6805460242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7626" y="365126"/>
            <a:ext cx="8682825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4400" dirty="0"/>
              <a:t/>
            </a:r>
            <a:br>
              <a:rPr lang="ru-RU" altLang="ru-RU" sz="4400" dirty="0"/>
            </a:br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CA6197C9-F293-4C80-9D4B-79F7B41D4D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87809" y="0"/>
            <a:ext cx="1324800" cy="13248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52022FD-8BEF-49D4-8F4D-CD78537B8648}"/>
              </a:ext>
            </a:extLst>
          </p:cNvPr>
          <p:cNvSpPr txBox="1"/>
          <p:nvPr/>
        </p:nvSpPr>
        <p:spPr>
          <a:xfrm>
            <a:off x="3242147" y="288438"/>
            <a:ext cx="615033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Муниципальное имущество</a:t>
            </a:r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xmlns="" id="{C19E5079-A19D-4B5E-B9B3-2B53E1AD15CC}"/>
              </a:ext>
            </a:extLst>
          </p:cNvPr>
          <p:cNvSpPr/>
          <p:nvPr/>
        </p:nvSpPr>
        <p:spPr>
          <a:xfrm>
            <a:off x="760205" y="3260785"/>
            <a:ext cx="4180763" cy="2199736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Приобретено 20 жилых помещений (однокомнатные квартиры)</a:t>
            </a:r>
          </a:p>
          <a:p>
            <a:pPr algn="ctr"/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общей стоимостью </a:t>
            </a:r>
          </a:p>
          <a:p>
            <a:pPr algn="ctr"/>
            <a:r>
              <a:rPr lang="ru-RU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28, 7 млн. </a:t>
            </a: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рублей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A84205EF-BF0C-4992-A29E-15A3AC1242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90140" y="903929"/>
            <a:ext cx="5665639" cy="56656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5" name="Группа 14">
            <a:extLst>
              <a:ext uri="{FF2B5EF4-FFF2-40B4-BE49-F238E27FC236}">
                <a16:creationId xmlns:a16="http://schemas.microsoft.com/office/drawing/2014/main" xmlns="" id="{662B2AE1-927E-45B6-A0E0-8DF7D396CDFB}"/>
              </a:ext>
            </a:extLst>
          </p:cNvPr>
          <p:cNvGrpSpPr/>
          <p:nvPr/>
        </p:nvGrpSpPr>
        <p:grpSpPr>
          <a:xfrm>
            <a:off x="912605" y="1907833"/>
            <a:ext cx="4180763" cy="1038145"/>
            <a:chOff x="0" y="1334405"/>
            <a:chExt cx="2971820" cy="594530"/>
          </a:xfrm>
        </p:grpSpPr>
        <p:sp>
          <p:nvSpPr>
            <p:cNvPr id="16" name="Прямоугольник: скругленные углы 11">
              <a:extLst>
                <a:ext uri="{FF2B5EF4-FFF2-40B4-BE49-F238E27FC236}">
                  <a16:creationId xmlns:a16="http://schemas.microsoft.com/office/drawing/2014/main" xmlns="" id="{B07BC467-D0D3-4AE2-8E43-B3374AFA45F6}"/>
                </a:ext>
              </a:extLst>
            </p:cNvPr>
            <p:cNvSpPr/>
            <p:nvPr/>
          </p:nvSpPr>
          <p:spPr>
            <a:xfrm>
              <a:off x="0" y="1334405"/>
              <a:ext cx="2971820" cy="59453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Прямоугольник: скругленные углы 4">
              <a:extLst>
                <a:ext uri="{FF2B5EF4-FFF2-40B4-BE49-F238E27FC236}">
                  <a16:creationId xmlns:a16="http://schemas.microsoft.com/office/drawing/2014/main" xmlns="" id="{A7BB5252-7D5E-4B21-BDF9-C1F263D4AFE4}"/>
                </a:ext>
              </a:extLst>
            </p:cNvPr>
            <p:cNvSpPr txBox="1"/>
            <p:nvPr/>
          </p:nvSpPr>
          <p:spPr>
            <a:xfrm>
              <a:off x="131905" y="1369137"/>
              <a:ext cx="2708008" cy="53648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34290" rIns="68580" bIns="34290" numCol="1" spcCol="1270" anchor="ctr" anchorCtr="0">
              <a:noAutofit/>
            </a:bodyPr>
            <a:lstStyle/>
            <a:p>
              <a:pPr lvl="0" algn="ctr"/>
              <a:r>
                <a:rPr lang="ru-RU" sz="2000" b="1" dirty="0">
                  <a:latin typeface="Times New Roman" pitchFamily="18" charset="0"/>
                  <a:cs typeface="Times New Roman" pitchFamily="18" charset="0"/>
                </a:rPr>
                <a:t>Обеспечение жильем  </a:t>
              </a:r>
            </a:p>
            <a:p>
              <a:pPr lvl="0" algn="ctr"/>
              <a:r>
                <a:rPr lang="ru-RU" sz="2000" b="1" dirty="0">
                  <a:latin typeface="Times New Roman" pitchFamily="18" charset="0"/>
                  <a:cs typeface="Times New Roman" pitchFamily="18" charset="0"/>
                </a:rPr>
                <a:t>детей сирот</a:t>
              </a:r>
              <a:endParaRPr lang="ru-RU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17485702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8CBE763-D714-4FDA-9E6B-6805460242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7626" y="365126"/>
            <a:ext cx="8682825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4400" dirty="0"/>
              <a:t/>
            </a:r>
            <a:br>
              <a:rPr lang="ru-RU" altLang="ru-RU" sz="4400" dirty="0"/>
            </a:br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CA6197C9-F293-4C80-9D4B-79F7B41D4D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87809" y="0"/>
            <a:ext cx="1324800" cy="13248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52022FD-8BEF-49D4-8F4D-CD78537B8648}"/>
              </a:ext>
            </a:extLst>
          </p:cNvPr>
          <p:cNvSpPr txBox="1"/>
          <p:nvPr/>
        </p:nvSpPr>
        <p:spPr>
          <a:xfrm>
            <a:off x="3242147" y="288438"/>
            <a:ext cx="615033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Муниципальное имущество</a:t>
            </a:r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xmlns="" id="{C19E5079-A19D-4B5E-B9B3-2B53E1AD15CC}"/>
              </a:ext>
            </a:extLst>
          </p:cNvPr>
          <p:cNvSpPr/>
          <p:nvPr/>
        </p:nvSpPr>
        <p:spPr>
          <a:xfrm>
            <a:off x="354630" y="4033854"/>
            <a:ext cx="4487657" cy="2535710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Проведен электронный аукцион по продаже муниципального имущества – нежилое здание, расположенное по адресу: Челябинская область, г. Карталы, ул. Братьев Кашириных, д. 4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75285854-DCFA-449A-93C9-5FD93A176D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7952" y="1121488"/>
            <a:ext cx="3498573" cy="26239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xmlns="" id="{C87DEBA6-448A-4B6A-8E5F-881709CA5B21}"/>
              </a:ext>
            </a:extLst>
          </p:cNvPr>
          <p:cNvSpPr/>
          <p:nvPr/>
        </p:nvSpPr>
        <p:spPr>
          <a:xfrm>
            <a:off x="6643009" y="5860114"/>
            <a:ext cx="3748271" cy="632765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стоимость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3,4 млн.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рублей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5A1D72D2-1311-4064-8ED3-589E263259E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10872" y="1305470"/>
            <a:ext cx="6124067" cy="41887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3776561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8CBE763-D714-4FDA-9E6B-6805460242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7626" y="365126"/>
            <a:ext cx="8682825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4400" dirty="0"/>
              <a:t/>
            </a:r>
            <a:br>
              <a:rPr lang="ru-RU" altLang="ru-RU" sz="4400" dirty="0"/>
            </a:br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CA6197C9-F293-4C80-9D4B-79F7B41D4D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87809" y="0"/>
            <a:ext cx="1324800" cy="13248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52022FD-8BEF-49D4-8F4D-CD78537B8648}"/>
              </a:ext>
            </a:extLst>
          </p:cNvPr>
          <p:cNvSpPr txBox="1"/>
          <p:nvPr/>
        </p:nvSpPr>
        <p:spPr>
          <a:xfrm>
            <a:off x="3242147" y="288438"/>
            <a:ext cx="615033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Муниципальное имущество</a:t>
            </a:r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xmlns="" id="{C19E5079-A19D-4B5E-B9B3-2B53E1AD15CC}"/>
              </a:ext>
            </a:extLst>
          </p:cNvPr>
          <p:cNvSpPr/>
          <p:nvPr/>
        </p:nvSpPr>
        <p:spPr>
          <a:xfrm>
            <a:off x="354690" y="1238340"/>
            <a:ext cx="4487657" cy="2227079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200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10 семей получили свидетельство о праве на получение социальной выплаты на приобретение жилого помещения или создания объекта индивидуального жилищного строительства.</a:t>
            </a: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xmlns="" id="{C87DEBA6-448A-4B6A-8E5F-881709CA5B21}"/>
              </a:ext>
            </a:extLst>
          </p:cNvPr>
          <p:cNvSpPr/>
          <p:nvPr/>
        </p:nvSpPr>
        <p:spPr>
          <a:xfrm>
            <a:off x="479003" y="3795955"/>
            <a:ext cx="4142628" cy="1345388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Общая площадь приобретенных жилых помещений – 711 кв.м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1373EFDC-053D-493C-B54C-0F23DF6BB0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00631" y="878566"/>
            <a:ext cx="5851497" cy="58514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4544181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8CBE763-D714-4FDA-9E6B-6805460242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7626" y="365126"/>
            <a:ext cx="8682825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4400" dirty="0"/>
              <a:t/>
            </a:r>
            <a:br>
              <a:rPr lang="ru-RU" altLang="ru-RU" sz="4400" dirty="0"/>
            </a:br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CA6197C9-F293-4C80-9D4B-79F7B41D4D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87809" y="0"/>
            <a:ext cx="1324800" cy="13248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52022FD-8BEF-49D4-8F4D-CD78537B8648}"/>
              </a:ext>
            </a:extLst>
          </p:cNvPr>
          <p:cNvSpPr txBox="1"/>
          <p:nvPr/>
        </p:nvSpPr>
        <p:spPr>
          <a:xfrm>
            <a:off x="3242147" y="288438"/>
            <a:ext cx="615033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Муниципальное имущество</a:t>
            </a:r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xmlns="" id="{8E341CDA-C311-4E8A-A6AD-2B0F99CB595C}"/>
              </a:ext>
            </a:extLst>
          </p:cNvPr>
          <p:cNvGrpSpPr/>
          <p:nvPr/>
        </p:nvGrpSpPr>
        <p:grpSpPr>
          <a:xfrm>
            <a:off x="1797672" y="1007296"/>
            <a:ext cx="8252779" cy="928556"/>
            <a:chOff x="10" y="83979"/>
            <a:chExt cx="6402101" cy="1211794"/>
          </a:xfrm>
        </p:grpSpPr>
        <p:sp>
          <p:nvSpPr>
            <p:cNvPr id="9" name="Прямоугольник: скругленные углы 8">
              <a:extLst>
                <a:ext uri="{FF2B5EF4-FFF2-40B4-BE49-F238E27FC236}">
                  <a16:creationId xmlns:a16="http://schemas.microsoft.com/office/drawing/2014/main" xmlns="" id="{459A53A4-1CD6-4DF0-9293-6FA03E3E11E7}"/>
                </a:ext>
              </a:extLst>
            </p:cNvPr>
            <p:cNvSpPr/>
            <p:nvPr/>
          </p:nvSpPr>
          <p:spPr>
            <a:xfrm>
              <a:off x="10" y="83979"/>
              <a:ext cx="6402101" cy="1211794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Прямоугольник: скругленные углы 4">
              <a:extLst>
                <a:ext uri="{FF2B5EF4-FFF2-40B4-BE49-F238E27FC236}">
                  <a16:creationId xmlns:a16="http://schemas.microsoft.com/office/drawing/2014/main" xmlns="" id="{99F4A19E-5486-4058-AFA1-960A9A5C6AD1}"/>
                </a:ext>
              </a:extLst>
            </p:cNvPr>
            <p:cNvSpPr txBox="1"/>
            <p:nvPr/>
          </p:nvSpPr>
          <p:spPr>
            <a:xfrm>
              <a:off x="59165" y="143134"/>
              <a:ext cx="6283791" cy="109348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7160" tIns="68580" rIns="137160" bIns="68580" numCol="1" spcCol="1270" anchor="ctr" anchorCtr="0">
              <a:noAutofit/>
            </a:bodyPr>
            <a:lstStyle/>
            <a:p>
              <a:pPr marL="0" lvl="0" indent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kern="1200" dirty="0" smtClean="0">
                  <a:latin typeface="Times New Roman" pitchFamily="18" charset="0"/>
                  <a:cs typeface="Times New Roman" pitchFamily="18" charset="0"/>
                </a:rPr>
                <a:t>В</a:t>
              </a:r>
              <a:r>
                <a:rPr lang="ru-RU" dirty="0" smtClean="0">
                  <a:latin typeface="Times New Roman" pitchFamily="18" charset="0"/>
                  <a:cs typeface="Times New Roman" pitchFamily="18" charset="0"/>
                </a:rPr>
                <a:t>сего в 2024 году в бюджет Карталинского муниципального района</a:t>
              </a:r>
              <a:r>
                <a:rPr lang="ru-RU" kern="1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dirty="0" smtClean="0">
                  <a:latin typeface="Times New Roman" pitchFamily="18" charset="0"/>
                  <a:cs typeface="Times New Roman" pitchFamily="18" charset="0"/>
                </a:rPr>
                <a:t>поступило:</a:t>
              </a:r>
              <a:endParaRPr lang="ru-RU" sz="18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xmlns="" id="{662B2AE1-927E-45B6-A0E0-8DF7D396CDFB}"/>
              </a:ext>
            </a:extLst>
          </p:cNvPr>
          <p:cNvGrpSpPr/>
          <p:nvPr/>
        </p:nvGrpSpPr>
        <p:grpSpPr>
          <a:xfrm>
            <a:off x="545732" y="1999034"/>
            <a:ext cx="2815489" cy="1038145"/>
            <a:chOff x="0" y="1334405"/>
            <a:chExt cx="2971820" cy="594530"/>
          </a:xfrm>
        </p:grpSpPr>
        <p:sp>
          <p:nvSpPr>
            <p:cNvPr id="12" name="Прямоугольник: скругленные углы 11">
              <a:extLst>
                <a:ext uri="{FF2B5EF4-FFF2-40B4-BE49-F238E27FC236}">
                  <a16:creationId xmlns:a16="http://schemas.microsoft.com/office/drawing/2014/main" xmlns="" id="{B07BC467-D0D3-4AE2-8E43-B3374AFA45F6}"/>
                </a:ext>
              </a:extLst>
            </p:cNvPr>
            <p:cNvSpPr/>
            <p:nvPr/>
          </p:nvSpPr>
          <p:spPr>
            <a:xfrm>
              <a:off x="0" y="1334405"/>
              <a:ext cx="2971820" cy="59453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Прямоугольник: скругленные углы 4">
              <a:extLst>
                <a:ext uri="{FF2B5EF4-FFF2-40B4-BE49-F238E27FC236}">
                  <a16:creationId xmlns:a16="http://schemas.microsoft.com/office/drawing/2014/main" xmlns="" id="{A7BB5252-7D5E-4B21-BDF9-C1F263D4AFE4}"/>
                </a:ext>
              </a:extLst>
            </p:cNvPr>
            <p:cNvSpPr txBox="1"/>
            <p:nvPr/>
          </p:nvSpPr>
          <p:spPr>
            <a:xfrm>
              <a:off x="29023" y="1363428"/>
              <a:ext cx="2913774" cy="53648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34290" rIns="68580" bIns="3429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600" dirty="0" smtClean="0">
                  <a:latin typeface="Times New Roman" pitchFamily="18" charset="0"/>
                  <a:cs typeface="Times New Roman" pitchFamily="18" charset="0"/>
                </a:rPr>
                <a:t>От использования имущества 7,4 млн.</a:t>
              </a:r>
              <a:r>
                <a:rPr lang="ru-RU" sz="1600" kern="1200" dirty="0" smtClean="0">
                  <a:latin typeface="Times New Roman" pitchFamily="18" charset="0"/>
                  <a:cs typeface="Times New Roman" pitchFamily="18" charset="0"/>
                </a:rPr>
                <a:t>.рублей</a:t>
              </a:r>
              <a:endParaRPr lang="ru-RU" sz="16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xmlns="" id="{AA3EA6B2-1FFC-47B7-8FFC-CD2B4DA325DE}"/>
              </a:ext>
            </a:extLst>
          </p:cNvPr>
          <p:cNvGrpSpPr/>
          <p:nvPr/>
        </p:nvGrpSpPr>
        <p:grpSpPr>
          <a:xfrm>
            <a:off x="468094" y="4641603"/>
            <a:ext cx="2815489" cy="1711490"/>
            <a:chOff x="63611" y="1672561"/>
            <a:chExt cx="2971820" cy="594530"/>
          </a:xfrm>
        </p:grpSpPr>
        <p:sp>
          <p:nvSpPr>
            <p:cNvPr id="15" name="Прямоугольник: скругленные углы 14">
              <a:extLst>
                <a:ext uri="{FF2B5EF4-FFF2-40B4-BE49-F238E27FC236}">
                  <a16:creationId xmlns:a16="http://schemas.microsoft.com/office/drawing/2014/main" xmlns="" id="{BD200D7D-6857-4445-8435-683285653F8B}"/>
                </a:ext>
              </a:extLst>
            </p:cNvPr>
            <p:cNvSpPr/>
            <p:nvPr/>
          </p:nvSpPr>
          <p:spPr>
            <a:xfrm>
              <a:off x="63611" y="1672561"/>
              <a:ext cx="2971820" cy="59453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Прямоугольник: скругленные углы 4">
              <a:extLst>
                <a:ext uri="{FF2B5EF4-FFF2-40B4-BE49-F238E27FC236}">
                  <a16:creationId xmlns:a16="http://schemas.microsoft.com/office/drawing/2014/main" xmlns="" id="{CBCCFB25-D364-46D4-B88B-5C314A2AABF5}"/>
                </a:ext>
              </a:extLst>
            </p:cNvPr>
            <p:cNvSpPr txBox="1"/>
            <p:nvPr/>
          </p:nvSpPr>
          <p:spPr>
            <a:xfrm>
              <a:off x="63611" y="1672561"/>
              <a:ext cx="2913774" cy="59453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34290" rIns="68580" bIns="3429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600" dirty="0" smtClean="0">
                  <a:latin typeface="Times New Roman" pitchFamily="18" charset="0"/>
                  <a:cs typeface="Times New Roman" pitchFamily="18" charset="0"/>
                </a:rPr>
                <a:t>Доходы, получаемые в виде арендной платы за земельные участки </a:t>
              </a:r>
            </a:p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600" dirty="0" smtClean="0">
                  <a:latin typeface="Times New Roman" pitchFamily="18" charset="0"/>
                  <a:cs typeface="Times New Roman" pitchFamily="18" charset="0"/>
                </a:rPr>
                <a:t>6,6 млн.</a:t>
              </a:r>
              <a:r>
                <a:rPr lang="ru-RU" sz="1600" kern="1200" dirty="0" smtClean="0">
                  <a:latin typeface="Times New Roman" pitchFamily="18" charset="0"/>
                  <a:cs typeface="Times New Roman" pitchFamily="18" charset="0"/>
                </a:rPr>
                <a:t>рублей</a:t>
              </a:r>
              <a:endParaRPr lang="ru-RU" sz="16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xmlns="" id="{1353B951-14BA-4981-B3A6-4898EA1698A0}"/>
              </a:ext>
            </a:extLst>
          </p:cNvPr>
          <p:cNvGrpSpPr/>
          <p:nvPr/>
        </p:nvGrpSpPr>
        <p:grpSpPr>
          <a:xfrm>
            <a:off x="440595" y="3124858"/>
            <a:ext cx="2815489" cy="1409195"/>
            <a:chOff x="-54586" y="1001657"/>
            <a:chExt cx="2971820" cy="594530"/>
          </a:xfrm>
        </p:grpSpPr>
        <p:sp>
          <p:nvSpPr>
            <p:cNvPr id="18" name="Прямоугольник: скругленные углы 17">
              <a:extLst>
                <a:ext uri="{FF2B5EF4-FFF2-40B4-BE49-F238E27FC236}">
                  <a16:creationId xmlns:a16="http://schemas.microsoft.com/office/drawing/2014/main" xmlns="" id="{C19E5079-A19D-4B5E-B9B3-2B53E1AD15CC}"/>
                </a:ext>
              </a:extLst>
            </p:cNvPr>
            <p:cNvSpPr/>
            <p:nvPr/>
          </p:nvSpPr>
          <p:spPr>
            <a:xfrm>
              <a:off x="-54586" y="1001657"/>
              <a:ext cx="2971820" cy="59453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Прямоугольник: скругленные углы 4">
              <a:extLst>
                <a:ext uri="{FF2B5EF4-FFF2-40B4-BE49-F238E27FC236}">
                  <a16:creationId xmlns:a16="http://schemas.microsoft.com/office/drawing/2014/main" xmlns="" id="{3CEE2CF4-8F17-4B36-8BEA-CCB13F994B18}"/>
                </a:ext>
              </a:extLst>
            </p:cNvPr>
            <p:cNvSpPr txBox="1"/>
            <p:nvPr/>
          </p:nvSpPr>
          <p:spPr>
            <a:xfrm>
              <a:off x="-54586" y="1018089"/>
              <a:ext cx="2913774" cy="53648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34290" rIns="68580" bIns="34290" numCol="1" spcCol="1270" anchor="ctr" anchorCtr="0">
              <a:noAutofit/>
            </a:bodyPr>
            <a:lstStyle/>
            <a:p>
              <a:pPr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Доходы от продажи земельных участков </a:t>
              </a:r>
            </a:p>
            <a:p>
              <a:pPr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945,9 тыс</a:t>
              </a:r>
              <a:r>
                <a:rPr lang="ru-RU" sz="16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.рублей</a:t>
              </a:r>
              <a:endParaRPr lang="ru-RU" sz="1600" kern="1200" dirty="0"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</p:grpSp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8BE9BEAA-9B54-42FA-9870-35E7DB4176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87220" y="2105823"/>
            <a:ext cx="7543219" cy="41518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70338786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1366</TotalTime>
  <Words>1952</Words>
  <Application>Microsoft Office PowerPoint</Application>
  <PresentationFormat>Произвольный</PresentationFormat>
  <Paragraphs>195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      О результатах деятельности Главы Карталинского муниципального района за 2024     Отчет льного района за 2024 год»   </vt:lpstr>
      <vt:lpstr>    </vt:lpstr>
      <vt:lpstr>    </vt:lpstr>
      <vt:lpstr>    </vt:lpstr>
      <vt:lpstr>    </vt:lpstr>
      <vt:lpstr>    </vt:lpstr>
      <vt:lpstr>    </vt:lpstr>
      <vt:lpstr>    </vt:lpstr>
      <vt:lpstr>    </vt:lpstr>
      <vt:lpstr>    </vt:lpstr>
      <vt:lpstr>    </vt:lpstr>
      <vt:lpstr>    </vt:lpstr>
      <vt:lpstr>    </vt:lpstr>
      <vt:lpstr>    </vt:lpstr>
      <vt:lpstr>    </vt:lpstr>
      <vt:lpstr>    </vt:lpstr>
      <vt:lpstr>    </vt:lpstr>
      <vt:lpstr>    </vt:lpstr>
      <vt:lpstr>    </vt:lpstr>
      <vt:lpstr>    </vt:lpstr>
      <vt:lpstr>    </vt:lpstr>
      <vt:lpstr> 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Отчет «О результатах деятельности Главы Карталинского муниципального района за 2024 год»   </dc:title>
  <dc:creator>c400</dc:creator>
  <cp:lastModifiedBy>c400</cp:lastModifiedBy>
  <cp:revision>115</cp:revision>
  <dcterms:created xsi:type="dcterms:W3CDTF">2025-03-19T10:24:30Z</dcterms:created>
  <dcterms:modified xsi:type="dcterms:W3CDTF">2025-03-27T04:37:06Z</dcterms:modified>
</cp:coreProperties>
</file>